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94"/>
  </p:notesMasterIdLst>
  <p:sldIdLst>
    <p:sldId id="256" r:id="rId7"/>
    <p:sldId id="292" r:id="rId8"/>
    <p:sldId id="293" r:id="rId9"/>
    <p:sldId id="257" r:id="rId10"/>
    <p:sldId id="341" r:id="rId11"/>
    <p:sldId id="279" r:id="rId12"/>
    <p:sldId id="281" r:id="rId13"/>
    <p:sldId id="280" r:id="rId14"/>
    <p:sldId id="285" r:id="rId15"/>
    <p:sldId id="286" r:id="rId16"/>
    <p:sldId id="333" r:id="rId17"/>
    <p:sldId id="272" r:id="rId18"/>
    <p:sldId id="284" r:id="rId19"/>
    <p:sldId id="289" r:id="rId20"/>
    <p:sldId id="378" r:id="rId21"/>
    <p:sldId id="290" r:id="rId22"/>
    <p:sldId id="318" r:id="rId23"/>
    <p:sldId id="370" r:id="rId24"/>
    <p:sldId id="375" r:id="rId25"/>
    <p:sldId id="372" r:id="rId26"/>
    <p:sldId id="373" r:id="rId27"/>
    <p:sldId id="376" r:id="rId28"/>
    <p:sldId id="367" r:id="rId29"/>
    <p:sldId id="368" r:id="rId30"/>
    <p:sldId id="371" r:id="rId31"/>
    <p:sldId id="317" r:id="rId32"/>
    <p:sldId id="377" r:id="rId33"/>
    <p:sldId id="291" r:id="rId34"/>
    <p:sldId id="294" r:id="rId35"/>
    <p:sldId id="295" r:id="rId36"/>
    <p:sldId id="296" r:id="rId37"/>
    <p:sldId id="300" r:id="rId38"/>
    <p:sldId id="298" r:id="rId39"/>
    <p:sldId id="299" r:id="rId40"/>
    <p:sldId id="297" r:id="rId41"/>
    <p:sldId id="301" r:id="rId42"/>
    <p:sldId id="302" r:id="rId43"/>
    <p:sldId id="303" r:id="rId44"/>
    <p:sldId id="304" r:id="rId45"/>
    <p:sldId id="366" r:id="rId46"/>
    <p:sldId id="305" r:id="rId47"/>
    <p:sldId id="308" r:id="rId48"/>
    <p:sldId id="319" r:id="rId49"/>
    <p:sldId id="306" r:id="rId50"/>
    <p:sldId id="342" r:id="rId51"/>
    <p:sldId id="344" r:id="rId52"/>
    <p:sldId id="343" r:id="rId53"/>
    <p:sldId id="346" r:id="rId54"/>
    <p:sldId id="345" r:id="rId55"/>
    <p:sldId id="347" r:id="rId56"/>
    <p:sldId id="348" r:id="rId57"/>
    <p:sldId id="313" r:id="rId58"/>
    <p:sldId id="379" r:id="rId59"/>
    <p:sldId id="330" r:id="rId60"/>
    <p:sldId id="316" r:id="rId61"/>
    <p:sldId id="329" r:id="rId62"/>
    <p:sldId id="374" r:id="rId63"/>
    <p:sldId id="315" r:id="rId64"/>
    <p:sldId id="365" r:id="rId65"/>
    <p:sldId id="314" r:id="rId66"/>
    <p:sldId id="337" r:id="rId67"/>
    <p:sldId id="336" r:id="rId68"/>
    <p:sldId id="332" r:id="rId69"/>
    <p:sldId id="331" r:id="rId70"/>
    <p:sldId id="339" r:id="rId71"/>
    <p:sldId id="340" r:id="rId72"/>
    <p:sldId id="349" r:id="rId73"/>
    <p:sldId id="350" r:id="rId74"/>
    <p:sldId id="351" r:id="rId75"/>
    <p:sldId id="352" r:id="rId76"/>
    <p:sldId id="353" r:id="rId77"/>
    <p:sldId id="354" r:id="rId78"/>
    <p:sldId id="355" r:id="rId79"/>
    <p:sldId id="356" r:id="rId80"/>
    <p:sldId id="363" r:id="rId81"/>
    <p:sldId id="364" r:id="rId82"/>
    <p:sldId id="335" r:id="rId83"/>
    <p:sldId id="311" r:id="rId84"/>
    <p:sldId id="312" r:id="rId85"/>
    <p:sldId id="326" r:id="rId86"/>
    <p:sldId id="327" r:id="rId87"/>
    <p:sldId id="324" r:id="rId88"/>
    <p:sldId id="325" r:id="rId89"/>
    <p:sldId id="328" r:id="rId90"/>
    <p:sldId id="323" r:id="rId91"/>
    <p:sldId id="322" r:id="rId92"/>
    <p:sldId id="277" r:id="rId93"/>
  </p:sldIdLst>
  <p:sldSz cx="9144000" cy="5143500" type="screen16x9"/>
  <p:notesSz cx="6858000" cy="9144000"/>
  <p:embeddedFontLst>
    <p:embeddedFont>
      <p:font typeface="微软雅黑" pitchFamily="34" charset="-122"/>
      <p:regular r:id="rId95"/>
      <p:bold r:id="rId96"/>
    </p:embeddedFont>
    <p:embeddedFont>
      <p:font typeface="Calibri" pitchFamily="34" charset="0"/>
      <p:regular r:id="rId97"/>
      <p:bold r:id="rId98"/>
      <p:italic r:id="rId99"/>
      <p:boldItalic r:id="rId100"/>
    </p:embeddedFont>
    <p:embeddedFont>
      <p:font typeface="幼圆" pitchFamily="49" charset="-122"/>
      <p:regular r:id="rId10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575">
          <p15:clr>
            <a:srgbClr val="A4A3A4"/>
          </p15:clr>
        </p15:guide>
        <p15:guide id="2" pos="29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0000"/>
    <a:srgbClr val="2D2D2D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59" autoAdjust="0"/>
    <p:restoredTop sz="78311" autoAdjust="0"/>
  </p:normalViewPr>
  <p:slideViewPr>
    <p:cSldViewPr snapToGrid="0">
      <p:cViewPr varScale="1">
        <p:scale>
          <a:sx n="133" d="100"/>
          <a:sy n="133" d="100"/>
        </p:scale>
        <p:origin x="-1158" y="-90"/>
      </p:cViewPr>
      <p:guideLst>
        <p:guide orient="horz" pos="1575"/>
        <p:guide pos="29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font" Target="fonts/font1.fntdata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font" Target="fonts/font3.fntdata"/><Relationship Id="rId104" Type="http://schemas.openxmlformats.org/officeDocument/2006/relationships/theme" Target="theme/theme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font" Target="fonts/font6.fntdata"/><Relationship Id="rId105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497CE-1B1B-40F2-A86E-2A264E1D0218}" type="datetimeFigureOut">
              <a:rPr lang="zh-CN" altLang="en-US" smtClean="0"/>
              <a:t>2016/3/14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FE383-9AD0-494A-ADF6-3F4512CD22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800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m.glodon.com/bbs/%E7%A7%AF%E5%88%86%E4%BA%A7%E5%93%81%E5%85%AC%E5%8F%B8%E7%BA%A7%E5%A4%8D%E7%94%A8cbb%E5%B9%BF%E6%A2%A6%E9%A1%B9%E7%9B%AE%E7%AE%A1%E7%90%86%E4%BA%A7%E5%93%81%E6%9C%AC%E9%83%A8%E6%BD%98%E6%B4%AA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498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CAS</a:t>
            </a:r>
            <a:r>
              <a:rPr lang="zh-CN" altLang="en-US" dirty="0" smtClean="0"/>
              <a:t>（乐观锁算法）的基本假设前提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//CAS</a:t>
            </a:r>
            <a:r>
              <a:rPr lang="zh-CN" altLang="en-US" dirty="0" smtClean="0"/>
              <a:t>（乐观锁算法）比较与交换的伪代码：</a:t>
            </a:r>
          </a:p>
          <a:p>
            <a:r>
              <a:rPr lang="en-US" altLang="zh-CN" dirty="0" smtClean="0"/>
              <a:t>do{   </a:t>
            </a:r>
          </a:p>
          <a:p>
            <a:r>
              <a:rPr lang="en-US" altLang="zh-CN" dirty="0" smtClean="0"/>
              <a:t>    </a:t>
            </a:r>
            <a:r>
              <a:rPr lang="zh-CN" altLang="en-US" dirty="0" smtClean="0"/>
              <a:t>备份旧数据；  </a:t>
            </a:r>
          </a:p>
          <a:p>
            <a:r>
              <a:rPr lang="zh-CN" altLang="en-US" dirty="0" smtClean="0"/>
              <a:t>    基于旧数据构造新数据；  </a:t>
            </a:r>
          </a:p>
          <a:p>
            <a:r>
              <a:rPr lang="en-US" altLang="zh-CN" dirty="0" smtClean="0"/>
              <a:t>}while(!CAS(</a:t>
            </a:r>
            <a:r>
              <a:rPr lang="zh-CN" altLang="en-US" dirty="0" smtClean="0"/>
              <a:t>内存地址，备份的旧数据，新数据 </a:t>
            </a:r>
            <a:r>
              <a:rPr lang="en-US" altLang="zh-CN" dirty="0" smtClean="0"/>
              <a:t>))  </a:t>
            </a:r>
          </a:p>
          <a:p>
            <a:r>
              <a:rPr lang="en-US" altLang="zh-CN" dirty="0" smtClean="0"/>
              <a:t>while(){</a:t>
            </a:r>
          </a:p>
          <a:p>
            <a:r>
              <a:rPr lang="en-US" altLang="zh-CN" dirty="0" smtClean="0"/>
              <a:t>1. select money </a:t>
            </a:r>
            <a:r>
              <a:rPr lang="en-US" altLang="zh-CN" dirty="0" err="1" smtClean="0"/>
              <a:t>oldMoney</a:t>
            </a:r>
            <a:r>
              <a:rPr lang="en-US" altLang="zh-CN" dirty="0" smtClean="0"/>
              <a:t> from table where id=</a:t>
            </a:r>
            <a:r>
              <a:rPr lang="zh-CN" altLang="en-US" dirty="0" smtClean="0"/>
              <a:t>？</a:t>
            </a:r>
          </a:p>
          <a:p>
            <a:r>
              <a:rPr lang="en-US" altLang="zh-CN" dirty="0" smtClean="0"/>
              <a:t>2. update table SET money=oldMoney+1000 where money=</a:t>
            </a:r>
            <a:r>
              <a:rPr lang="en-US" altLang="zh-CN" dirty="0" err="1" smtClean="0"/>
              <a:t>oldMoney</a:t>
            </a:r>
            <a:r>
              <a:rPr lang="en-US" altLang="zh-CN" dirty="0" smtClean="0"/>
              <a:t> AND id=</a:t>
            </a:r>
            <a:r>
              <a:rPr lang="zh-CN" altLang="en-US" dirty="0" smtClean="0"/>
              <a:t>？</a:t>
            </a:r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如果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条数</a:t>
            </a:r>
            <a:r>
              <a:rPr lang="en-US" altLang="zh-CN" dirty="0" smtClean="0"/>
              <a:t>=1, break;</a:t>
            </a:r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如果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条数</a:t>
            </a:r>
            <a:r>
              <a:rPr lang="en-US" altLang="zh-CN" dirty="0" smtClean="0"/>
              <a:t>=0, continue</a:t>
            </a:r>
            <a:r>
              <a:rPr lang="zh-CN" altLang="en-US" dirty="0" smtClean="0"/>
              <a:t>下一次循环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}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while(){</a:t>
            </a:r>
          </a:p>
          <a:p>
            <a:r>
              <a:rPr lang="en-US" altLang="zh-CN" dirty="0" smtClean="0"/>
              <a:t>1. select money from table where id=</a:t>
            </a:r>
            <a:r>
              <a:rPr lang="zh-CN" altLang="en-US" dirty="0" smtClean="0"/>
              <a:t>？</a:t>
            </a:r>
          </a:p>
          <a:p>
            <a:r>
              <a:rPr lang="en-US" altLang="zh-CN" dirty="0" smtClean="0"/>
              <a:t>2. update table SET money=1000 where money=0 AND id=</a:t>
            </a:r>
            <a:r>
              <a:rPr lang="zh-CN" altLang="en-US" dirty="0" smtClean="0"/>
              <a:t>？</a:t>
            </a:r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如果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条数</a:t>
            </a:r>
            <a:r>
              <a:rPr lang="en-US" altLang="zh-CN" dirty="0" smtClean="0"/>
              <a:t>=1, break;</a:t>
            </a:r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如果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条数</a:t>
            </a:r>
            <a:r>
              <a:rPr lang="en-US" altLang="zh-CN" dirty="0" smtClean="0"/>
              <a:t>=0, continue</a:t>
            </a:r>
            <a:r>
              <a:rPr lang="zh-CN" altLang="en-US" dirty="0" smtClean="0"/>
              <a:t>下一次循环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124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while(){</a:t>
            </a:r>
          </a:p>
          <a:p>
            <a:r>
              <a:rPr lang="en-US" altLang="zh-CN" dirty="0" smtClean="0"/>
              <a:t>1. select money </a:t>
            </a:r>
            <a:r>
              <a:rPr lang="en-US" altLang="zh-CN" dirty="0" err="1" smtClean="0"/>
              <a:t>oldMoney</a:t>
            </a:r>
            <a:r>
              <a:rPr lang="en-US" altLang="zh-CN" dirty="0" smtClean="0"/>
              <a:t> from table where id=</a:t>
            </a:r>
            <a:r>
              <a:rPr lang="zh-CN" altLang="en-US" dirty="0" smtClean="0"/>
              <a:t>？</a:t>
            </a:r>
          </a:p>
          <a:p>
            <a:r>
              <a:rPr lang="en-US" altLang="zh-CN" dirty="0" smtClean="0"/>
              <a:t>2. update table SET money=oldMoney+1000 where money=</a:t>
            </a:r>
            <a:r>
              <a:rPr lang="en-US" altLang="zh-CN" dirty="0" err="1" smtClean="0"/>
              <a:t>oldMoney</a:t>
            </a:r>
            <a:r>
              <a:rPr lang="en-US" altLang="zh-CN" dirty="0" smtClean="0"/>
              <a:t> AND id=</a:t>
            </a:r>
            <a:r>
              <a:rPr lang="zh-CN" altLang="en-US" dirty="0" smtClean="0"/>
              <a:t>？</a:t>
            </a:r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如果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条数</a:t>
            </a:r>
            <a:r>
              <a:rPr lang="en-US" altLang="zh-CN" dirty="0" smtClean="0"/>
              <a:t>=1, break;</a:t>
            </a:r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如果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条数</a:t>
            </a:r>
            <a:r>
              <a:rPr lang="en-US" altLang="zh-CN" dirty="0" smtClean="0"/>
              <a:t>=0, continue</a:t>
            </a:r>
            <a:r>
              <a:rPr lang="zh-CN" altLang="en-US" dirty="0" smtClean="0"/>
              <a:t>下一次循环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非：</a:t>
            </a:r>
            <a:r>
              <a:rPr lang="en-US" altLang="zh-CN" dirty="0" smtClean="0"/>
              <a:t>update table SET money=money+1000 where id=</a:t>
            </a:r>
            <a:r>
              <a:rPr lang="zh-CN" altLang="en-US" dirty="0" smtClean="0"/>
              <a:t>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964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http://ifeve.com/the-disruptor-lock-free-publishing/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一种高效无锁内存队列的实现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生产者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插入：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申请槽位，按顺序提交；提交成功，修改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cursor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的值；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生产者要对消费者的消费情况进行跟踪；不能覆盖未消费的数据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消费者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cursor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大于自己当前的消费位置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745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借鉴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Disruptor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RingBuffer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的实现，将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RingBuffer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拉直来看：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745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682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短网址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http://dwz.cn/1GFNwh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复制网址</a:t>
            </a: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原网址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http://pm.glodon.com/bbs/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积分产品公司级复用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cbb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广梦项目管理产品本部潘洪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/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09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4400" dirty="0" smtClean="0"/>
              <a:t>Groovy</a:t>
            </a:r>
            <a:r>
              <a:rPr lang="zh-CN" altLang="en-US" sz="4400" dirty="0" smtClean="0"/>
              <a:t>动态脚本</a:t>
            </a:r>
            <a:endParaRPr lang="en-US" altLang="zh-CN" sz="4400" dirty="0" smtClean="0"/>
          </a:p>
          <a:p>
            <a:r>
              <a:rPr lang="en-US" altLang="zh-CN" sz="4400" dirty="0" err="1" smtClean="0"/>
              <a:t>Scala</a:t>
            </a:r>
            <a:r>
              <a:rPr lang="zh-CN" altLang="en-US" sz="4400" dirty="0" smtClean="0"/>
              <a:t>静态脚本</a:t>
            </a:r>
            <a:endParaRPr lang="zh-CN" altLang="en-US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544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频繁的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会引起大量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Redo Log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的物理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I/O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，会极大的限制数据库的性能。因此，为提高数据库性能，尽可能的批量提交。</a:t>
            </a:r>
            <a:endParaRPr lang="zh-CN" altLang="en-US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544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544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544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哥哥到此一游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9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544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544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544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544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阿里、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京东、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同城等都用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Mybatis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544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544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速记王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比速度，规则：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 { "type" : "day", "source" : "base", "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sumType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: "min" }, { "type" : "week", "source" : "base", "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sumType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: "min" }, { "type" : "month", "source" : "week", "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sumType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: "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avg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} , { "type" : "total", "source" : "month", "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sumType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: "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avg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}]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比速度：按周排名是根据每周每个人的最快速度，但按月排名，是把个人这个月每周最快速度的速度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进行排名。总的排名依次类推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17D3D-FFEC-447F-9465-FFE09340668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696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17D3D-FFEC-447F-9465-FFE09340668F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9881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FileSearchy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是一款实用的文档全文搜索软件，它支持快速搜索文档内部全部内容。相比很多同类软件，它有一个很大的优点就是并不需要事先对文档进行索引，直接搜索速度也不慢。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FileSearchy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支持查找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PDF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网页文件、代码文件等文档，你还可以限定文件夹位置、修改时间、文件大小等。软件还支持多标签页，可以同时搜索多个结果也很方便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793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在设计网页时，最重要的一项便是网页的配色，颜色的使用在网页制作中起着非常关键的作用，不同的网站有着自己不同的风格，也有着自己不同的颜色。今天给大家介绍一个在线生成网站配色的工具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Stylify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Stylify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可以获取帮我们获取一个网站的配色，字体，大小等风格信息。当你看到一个网站，对他的配色，字体等样式信息非常感兴趣，只需要输入网址，即可分析出网页使用的所有颜色，包括背景颜色、文字颜色、字体、字体大小等样式，生成的结果还可以通过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PDF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格式下载保存，非常方便。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730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只有孙悟空和苍井空能做到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200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835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730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/>
              <a:t>机制：队列解耦、并发机制、异步处理、缓存、批量存储、内存实时计算、热点分离、以空间换时间</a:t>
            </a:r>
            <a:endParaRPr lang="en-US" altLang="zh-CN" b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015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051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当两个线程竞争同一资源时，如果对资源的访问顺序敏感，就称存在竞态条件。导致竞态条件发生的代码区称作临界区。在临界区中使用适当的同步就可以避免竞态条件。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界区实现方法有两种，一种是用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synchronized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，一种是用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显式锁实现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锁（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）的代价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锁是用来做并发最简单的方式，当然其代价也是最高的。内核态的锁的时候需要操作系统进行一次上下文切换，加锁、释放锁会导致比较多的上下文切换和调度延时，等待锁的线程会被挂起直至锁释放。在上下文切换的时候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之前缓存的指令和数据都将失效，对性能有很大的损失。用户态的锁虽然避免了这些问题，但是其实它们只是在没有真实的竞争时才有效。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33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StampedLock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java.util.concurrent.locks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新增的一个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latinLnBrk="1"/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ReentrantReadWriteLock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在沒有任何读写锁时，才可以取得写入锁，这可用于实现了悲观读取（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Pessimistic Reading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），即如果执行中进行读取时，经常可能有另一执行要写入的需求，为了保持同步，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ReentrantReadWriteLock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的读取锁定就可派上用场。</a:t>
            </a: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然而，如果读取执行情况很多，写入很少的情况下，使用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ReentrantReadWriteLock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可能会使写入线程遭遇饥饿（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Starvation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）问题，也就是写入线程吃吃无法竞争到锁定而一直处于等待状态。</a:t>
            </a:r>
          </a:p>
          <a:p>
            <a:pPr latinLnBrk="1"/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StampedLock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控制锁有三种模式（写，读，乐观读），一个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StampedLock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状态是由版本和模式两个部分组成，锁获取方法返回一个数字作为票据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stamp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，它用相应的锁状态表示并控制访问，数字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表示没有写锁被授权访问。在读锁上分为悲观锁和乐观锁。</a:t>
            </a: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谓的乐观读模式，也就是若读的操作很多，写的操作很少的情况下，你可以乐观地认为，写入与读取同时发生几率很少，因此不悲观地使用完全的读取锁定，程序可以查看读取资料之后，是否遭到写入执行的变更，再采取后续的措施（重新读取变更信息，或者抛出异常） ，这一个小小改进，可大幅度提高程序的吞吐量！！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FE383-9AD0-494A-ADF6-3F4512CD22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58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43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41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380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546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904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759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391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4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622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1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248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2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160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854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729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38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0332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0242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6361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6398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7501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0890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899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07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9274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22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0151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0376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851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34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1715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90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021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556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1126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690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4974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03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7133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1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0975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6894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389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58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FBF8-8E6A-4275-83FB-8E525BCDDC1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框架群：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181124238  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我的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QQ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307087558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14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5C5D-A020-43FD-A763-E72DA3200E5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1"/>
          <p:cNvSpPr txBox="1">
            <a:spLocks/>
          </p:cNvSpPr>
          <p:nvPr userDrawn="1"/>
        </p:nvSpPr>
        <p:spPr>
          <a:xfrm>
            <a:off x="2411760" y="4767288"/>
            <a:ext cx="3608040" cy="27384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prstClr val="white"/>
                </a:solidFill>
              </a:rPr>
              <a:t>hongliangpan@gmail.com   </a:t>
            </a: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QQ: 28797575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422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52DB4-F2AA-46AC-92F0-54F6CB054B2D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框架群：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181124238  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我的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QQ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307087558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8130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00127"/>
            <a:ext cx="4038600" cy="282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00127"/>
            <a:ext cx="4038600" cy="282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7CC2-5860-49DA-AC80-28D380650BC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框架群：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181124238  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我的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QQ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307087558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652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3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89CF-08E4-476D-94C0-313182A864F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框架群：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181124238  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我的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QQ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307087558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183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2016/3/14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55DE-0EE1-4FAF-9560-69477F48F15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框架群：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181124238  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我的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QQ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307087558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7255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D1EBB-3981-4766-A147-48C338F0FF9D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框架群：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181124238  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我的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QQ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307087558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367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9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03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B785-8DD6-4011-B9E1-D6BB2B95966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框架群：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181124238  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我的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QQ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307087558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4923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80244-FB71-4704-A9D9-781306A2E17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框架群：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181124238  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我的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QQ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307087558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139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E8A7-28D5-4B67-8F3F-CEAEAA70B56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框架群：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181124238  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我的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QQ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307087558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293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71450"/>
            <a:ext cx="2057400" cy="3657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71450"/>
            <a:ext cx="6019800" cy="3657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C3252-97D2-4C5A-A55C-94C23282FC0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框架群：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181124238  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我的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QQ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307087558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2407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43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981338"/>
      </p:ext>
    </p:extLst>
  </p:cSld>
  <p:clrMapOvr>
    <a:masterClrMapping/>
  </p:clrMapOvr>
  <p:transition spd="slow" advTm="3000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60080"/>
      </p:ext>
    </p:extLst>
  </p:cSld>
  <p:clrMapOvr>
    <a:masterClrMapping/>
  </p:clrMapOvr>
  <p:transition spd="slow" advTm="3000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229136"/>
      </p:ext>
    </p:extLst>
  </p:cSld>
  <p:clrMapOvr>
    <a:masterClrMapping/>
  </p:clrMapOvr>
  <p:transition spd="slow" advTm="3000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771488"/>
      </p:ext>
    </p:extLst>
  </p:cSld>
  <p:clrMapOvr>
    <a:masterClrMapping/>
  </p:clrMapOvr>
  <p:transition spd="slow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337229"/>
      </p:ext>
    </p:extLst>
  </p:cSld>
  <p:clrMapOvr>
    <a:masterClrMapping/>
  </p:clrMapOvr>
  <p:transition spd="slow" advTm="3000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226749"/>
      </p:ext>
    </p:extLst>
  </p:cSld>
  <p:clrMapOvr>
    <a:masterClrMapping/>
  </p:clrMapOvr>
  <p:transition spd="slow" advTm="3000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010734"/>
      </p:ext>
    </p:extLst>
  </p:cSld>
  <p:clrMapOvr>
    <a:masterClrMapping/>
  </p:clrMapOvr>
  <p:transition spd="slow" advTm="3000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12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726456"/>
      </p:ext>
    </p:extLst>
  </p:cSld>
  <p:clrMapOvr>
    <a:masterClrMapping/>
  </p:clrMapOvr>
  <p:transition spd="slow" advTm="3000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2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984905"/>
      </p:ext>
    </p:extLst>
  </p:cSld>
  <p:clrMapOvr>
    <a:masterClrMapping/>
  </p:clrMapOvr>
  <p:transition spd="slow" advTm="3000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40848"/>
      </p:ext>
    </p:extLst>
  </p:cSld>
  <p:clrMapOvr>
    <a:masterClrMapping/>
  </p:clrMapOvr>
  <p:transition spd="slow" advTm="3000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398572"/>
      </p:ext>
    </p:extLst>
  </p:cSld>
  <p:clrMapOvr>
    <a:masterClrMapping/>
  </p:clrMapOvr>
  <p:transition spd="slow" advTm="3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2016/3/14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12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2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narHorz">
          <a:fgClr>
            <a:schemeClr val="tx1">
              <a:lumMod val="85000"/>
              <a:lumOff val="15000"/>
            </a:schemeClr>
          </a:fgClr>
          <a:bgClr>
            <a:srgbClr val="2D2D2D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2016/3/14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3000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366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7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86D25-F6C4-49E5-84E3-7E0DDBBE475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0CEAB-AFD6-4AE3-A608-87ED1832FB3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43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8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2623D-0AC2-478E-9AE2-8E3FAE8B02E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8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框架群：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181124238  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我的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QQ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307087558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8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18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narHorz">
          <a:fgClr>
            <a:schemeClr val="tx1">
              <a:lumMod val="85000"/>
              <a:lumOff val="15000"/>
            </a:schemeClr>
          </a:fgClr>
          <a:bgClr>
            <a:srgbClr val="2D2D2D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918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slow" advTm="3000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static.oschina.net/uploads/space/2013/0702/161058_pgPY_578710.pn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3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69621" y="1131591"/>
            <a:ext cx="1800200" cy="1282780"/>
            <a:chOff x="1862030" y="1491630"/>
            <a:chExt cx="1809869" cy="1289670"/>
          </a:xfrm>
        </p:grpSpPr>
        <p:sp>
          <p:nvSpPr>
            <p:cNvPr id="8" name="椭圆 7"/>
            <p:cNvSpPr/>
            <p:nvPr/>
          </p:nvSpPr>
          <p:spPr>
            <a:xfrm>
              <a:off x="1862030" y="1491630"/>
              <a:ext cx="1809869" cy="1148700"/>
            </a:xfrm>
            <a:custGeom>
              <a:avLst/>
              <a:gdLst>
                <a:gd name="connsiteX0" fmla="*/ 0 w 1800200"/>
                <a:gd name="connsiteY0" fmla="*/ 540060 h 1080120"/>
                <a:gd name="connsiteX1" fmla="*/ 900100 w 1800200"/>
                <a:gd name="connsiteY1" fmla="*/ 0 h 1080120"/>
                <a:gd name="connsiteX2" fmla="*/ 1800200 w 1800200"/>
                <a:gd name="connsiteY2" fmla="*/ 540060 h 1080120"/>
                <a:gd name="connsiteX3" fmla="*/ 900100 w 1800200"/>
                <a:gd name="connsiteY3" fmla="*/ 1080120 h 1080120"/>
                <a:gd name="connsiteX4" fmla="*/ 0 w 1800200"/>
                <a:gd name="connsiteY4" fmla="*/ 540060 h 1080120"/>
                <a:gd name="connsiteX0" fmla="*/ 900100 w 1800200"/>
                <a:gd name="connsiteY0" fmla="*/ 1080120 h 1171560"/>
                <a:gd name="connsiteX1" fmla="*/ 0 w 1800200"/>
                <a:gd name="connsiteY1" fmla="*/ 540060 h 1171560"/>
                <a:gd name="connsiteX2" fmla="*/ 900100 w 1800200"/>
                <a:gd name="connsiteY2" fmla="*/ 0 h 1171560"/>
                <a:gd name="connsiteX3" fmla="*/ 1800200 w 1800200"/>
                <a:gd name="connsiteY3" fmla="*/ 540060 h 1171560"/>
                <a:gd name="connsiteX4" fmla="*/ 991540 w 1800200"/>
                <a:gd name="connsiteY4" fmla="*/ 1171560 h 1171560"/>
                <a:gd name="connsiteX0" fmla="*/ 900100 w 1800200"/>
                <a:gd name="connsiteY0" fmla="*/ 1080120 h 1148700"/>
                <a:gd name="connsiteX1" fmla="*/ 0 w 1800200"/>
                <a:gd name="connsiteY1" fmla="*/ 540060 h 1148700"/>
                <a:gd name="connsiteX2" fmla="*/ 900100 w 1800200"/>
                <a:gd name="connsiteY2" fmla="*/ 0 h 1148700"/>
                <a:gd name="connsiteX3" fmla="*/ 1800200 w 1800200"/>
                <a:gd name="connsiteY3" fmla="*/ 540060 h 1148700"/>
                <a:gd name="connsiteX4" fmla="*/ 991540 w 1800200"/>
                <a:gd name="connsiteY4" fmla="*/ 1148700 h 1148700"/>
                <a:gd name="connsiteX0" fmla="*/ 909769 w 1809869"/>
                <a:gd name="connsiteY0" fmla="*/ 1080120 h 1148700"/>
                <a:gd name="connsiteX1" fmla="*/ 462069 w 1809869"/>
                <a:gd name="connsiteY1" fmla="*/ 1003920 h 1148700"/>
                <a:gd name="connsiteX2" fmla="*/ 9669 w 1809869"/>
                <a:gd name="connsiteY2" fmla="*/ 540060 h 1148700"/>
                <a:gd name="connsiteX3" fmla="*/ 909769 w 1809869"/>
                <a:gd name="connsiteY3" fmla="*/ 0 h 1148700"/>
                <a:gd name="connsiteX4" fmla="*/ 1809869 w 1809869"/>
                <a:gd name="connsiteY4" fmla="*/ 540060 h 1148700"/>
                <a:gd name="connsiteX5" fmla="*/ 1001209 w 1809869"/>
                <a:gd name="connsiteY5" fmla="*/ 1148700 h 114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869" h="1148700">
                  <a:moveTo>
                    <a:pt x="909769" y="1080120"/>
                  </a:moveTo>
                  <a:cubicBezTo>
                    <a:pt x="835152" y="1067420"/>
                    <a:pt x="612086" y="1093930"/>
                    <a:pt x="462069" y="1003920"/>
                  </a:cubicBezTo>
                  <a:cubicBezTo>
                    <a:pt x="312052" y="913910"/>
                    <a:pt x="-64948" y="707380"/>
                    <a:pt x="9669" y="540060"/>
                  </a:cubicBezTo>
                  <a:cubicBezTo>
                    <a:pt x="84286" y="372740"/>
                    <a:pt x="412657" y="0"/>
                    <a:pt x="909769" y="0"/>
                  </a:cubicBezTo>
                  <a:cubicBezTo>
                    <a:pt x="1406881" y="0"/>
                    <a:pt x="1809869" y="241793"/>
                    <a:pt x="1809869" y="540060"/>
                  </a:cubicBezTo>
                  <a:cubicBezTo>
                    <a:pt x="1809869" y="838327"/>
                    <a:pt x="1406881" y="1057260"/>
                    <a:pt x="1001209" y="114870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2655094" y="2564130"/>
              <a:ext cx="228123" cy="217170"/>
            </a:xfrm>
            <a:custGeom>
              <a:avLst/>
              <a:gdLst>
                <a:gd name="connsiteX0" fmla="*/ 0 w 182880"/>
                <a:gd name="connsiteY0" fmla="*/ 0 h 198120"/>
                <a:gd name="connsiteX1" fmla="*/ 137160 w 182880"/>
                <a:gd name="connsiteY1" fmla="*/ 198120 h 198120"/>
                <a:gd name="connsiteX2" fmla="*/ 182880 w 182880"/>
                <a:gd name="connsiteY2" fmla="*/ 53340 h 198120"/>
                <a:gd name="connsiteX0" fmla="*/ 0 w 216217"/>
                <a:gd name="connsiteY0" fmla="*/ 0 h 198120"/>
                <a:gd name="connsiteX1" fmla="*/ 137160 w 216217"/>
                <a:gd name="connsiteY1" fmla="*/ 198120 h 198120"/>
                <a:gd name="connsiteX2" fmla="*/ 216217 w 216217"/>
                <a:gd name="connsiteY2" fmla="*/ 43815 h 198120"/>
                <a:gd name="connsiteX0" fmla="*/ 0 w 228123"/>
                <a:gd name="connsiteY0" fmla="*/ 0 h 217170"/>
                <a:gd name="connsiteX1" fmla="*/ 149066 w 228123"/>
                <a:gd name="connsiteY1" fmla="*/ 217170 h 217170"/>
                <a:gd name="connsiteX2" fmla="*/ 228123 w 228123"/>
                <a:gd name="connsiteY2" fmla="*/ 62865 h 2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123" h="217170">
                  <a:moveTo>
                    <a:pt x="0" y="0"/>
                  </a:moveTo>
                  <a:lnTo>
                    <a:pt x="149066" y="217170"/>
                  </a:lnTo>
                  <a:lnTo>
                    <a:pt x="228123" y="62865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任意多边形 16"/>
          <p:cNvSpPr/>
          <p:nvPr/>
        </p:nvSpPr>
        <p:spPr>
          <a:xfrm>
            <a:off x="4705350" y="3469258"/>
            <a:ext cx="3295650" cy="96067"/>
          </a:xfrm>
          <a:custGeom>
            <a:avLst/>
            <a:gdLst>
              <a:gd name="connsiteX0" fmla="*/ 0 w 3295650"/>
              <a:gd name="connsiteY0" fmla="*/ 38100 h 96067"/>
              <a:gd name="connsiteX1" fmla="*/ 400050 w 3295650"/>
              <a:gd name="connsiteY1" fmla="*/ 95250 h 96067"/>
              <a:gd name="connsiteX2" fmla="*/ 1276350 w 3295650"/>
              <a:gd name="connsiteY2" fmla="*/ 0 h 96067"/>
              <a:gd name="connsiteX3" fmla="*/ 2419350 w 3295650"/>
              <a:gd name="connsiteY3" fmla="*/ 95250 h 96067"/>
              <a:gd name="connsiteX4" fmla="*/ 3295650 w 3295650"/>
              <a:gd name="connsiteY4" fmla="*/ 19050 h 9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5650" h="96067">
                <a:moveTo>
                  <a:pt x="0" y="38100"/>
                </a:moveTo>
                <a:cubicBezTo>
                  <a:pt x="93662" y="69850"/>
                  <a:pt x="187325" y="101600"/>
                  <a:pt x="400050" y="95250"/>
                </a:cubicBezTo>
                <a:cubicBezTo>
                  <a:pt x="612775" y="88900"/>
                  <a:pt x="939800" y="0"/>
                  <a:pt x="1276350" y="0"/>
                </a:cubicBezTo>
                <a:cubicBezTo>
                  <a:pt x="1612900" y="0"/>
                  <a:pt x="2082800" y="92075"/>
                  <a:pt x="2419350" y="95250"/>
                </a:cubicBezTo>
                <a:cubicBezTo>
                  <a:pt x="2755900" y="98425"/>
                  <a:pt x="3025775" y="58737"/>
                  <a:pt x="3295650" y="1905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78" y="2290653"/>
            <a:ext cx="9143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积分系统开发总结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56354" y="2998539"/>
            <a:ext cx="3645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汇报人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潘洪亮</a:t>
            </a:r>
          </a:p>
        </p:txBody>
      </p:sp>
      <p:sp>
        <p:nvSpPr>
          <p:cNvPr id="12" name="TextBox 11"/>
          <p:cNvSpPr txBox="1"/>
          <p:nvPr/>
        </p:nvSpPr>
        <p:spPr>
          <a:xfrm rot="21288031">
            <a:off x="353679" y="1410485"/>
            <a:ext cx="1436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云施工</a:t>
            </a:r>
          </a:p>
        </p:txBody>
      </p:sp>
      <p:pic>
        <p:nvPicPr>
          <p:cNvPr id="3" name="欧美 - Troubie Is A Frien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323575" y="-609600"/>
            <a:ext cx="609600" cy="609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86188" y="4196382"/>
            <a:ext cx="48912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我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QQ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：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8797575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扬帆起航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http://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my.oschina.net/itnms/blog</a:t>
            </a:r>
          </a:p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8797575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@qq.com   hongliangpan@gmail.com 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21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4" y="-526"/>
            <a:ext cx="8229600" cy="646069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积分获取方式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14282" y="645542"/>
            <a:ext cx="7429552" cy="5357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积分获取方式</a:t>
            </a:r>
            <a:endParaRPr lang="en-US" altLang="zh-CN" dirty="0" smtClean="0">
              <a:solidFill>
                <a:srgbClr val="002060"/>
              </a:solidFill>
            </a:endParaRPr>
          </a:p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每个产品定义自己的行为动作和业务动作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14282" y="1288484"/>
            <a:ext cx="1428760" cy="53578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用户注册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785918" y="1288484"/>
            <a:ext cx="2786082" cy="53578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手机、邮箱、实名认证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643438" y="1288484"/>
            <a:ext cx="1428760" cy="53578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在线时间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143636" y="1288484"/>
            <a:ext cx="1428760" cy="53578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2060"/>
                </a:solidFill>
              </a:rPr>
              <a:t>上</a:t>
            </a:r>
            <a:r>
              <a:rPr lang="zh-CN" altLang="en-US" dirty="0" smtClean="0">
                <a:solidFill>
                  <a:srgbClr val="002060"/>
                </a:solidFill>
              </a:rPr>
              <a:t>传术语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14282" y="1931426"/>
            <a:ext cx="1428760" cy="53578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回复求助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785918" y="1931426"/>
            <a:ext cx="5715040" cy="53578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日志评论、相册评论、投票参与、留言回复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14282" y="2574368"/>
            <a:ext cx="1428760" cy="53578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分享信息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857356" y="2574368"/>
            <a:ext cx="1428760" cy="53578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好友邀请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428992" y="2574368"/>
            <a:ext cx="1714512" cy="53578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信息加精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3" y="2733784"/>
            <a:ext cx="4283968" cy="2389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059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>
            <a:off x="3230264" y="1877203"/>
            <a:ext cx="2751467" cy="524405"/>
          </a:xfrm>
          <a:custGeom>
            <a:avLst/>
            <a:gdLst>
              <a:gd name="connsiteX0" fmla="*/ 71787 w 2751467"/>
              <a:gd name="connsiteY0" fmla="*/ 238613 h 524405"/>
              <a:gd name="connsiteX1" fmla="*/ 14637 w 2751467"/>
              <a:gd name="connsiteY1" fmla="*/ 438638 h 524405"/>
              <a:gd name="connsiteX2" fmla="*/ 309912 w 2751467"/>
              <a:gd name="connsiteY2" fmla="*/ 190988 h 524405"/>
              <a:gd name="connsiteX3" fmla="*/ 147987 w 2751467"/>
              <a:gd name="connsiteY3" fmla="*/ 505313 h 524405"/>
              <a:gd name="connsiteX4" fmla="*/ 471837 w 2751467"/>
              <a:gd name="connsiteY4" fmla="*/ 152888 h 524405"/>
              <a:gd name="connsiteX5" fmla="*/ 538512 w 2751467"/>
              <a:gd name="connsiteY5" fmla="*/ 505313 h 524405"/>
              <a:gd name="connsiteX6" fmla="*/ 719487 w 2751467"/>
              <a:gd name="connsiteY6" fmla="*/ 143363 h 524405"/>
              <a:gd name="connsiteX7" fmla="*/ 852837 w 2751467"/>
              <a:gd name="connsiteY7" fmla="*/ 505313 h 524405"/>
              <a:gd name="connsiteX8" fmla="*/ 1014762 w 2751467"/>
              <a:gd name="connsiteY8" fmla="*/ 143363 h 524405"/>
              <a:gd name="connsiteX9" fmla="*/ 1167162 w 2751467"/>
              <a:gd name="connsiteY9" fmla="*/ 476738 h 524405"/>
              <a:gd name="connsiteX10" fmla="*/ 1271937 w 2751467"/>
              <a:gd name="connsiteY10" fmla="*/ 162413 h 524405"/>
              <a:gd name="connsiteX11" fmla="*/ 1367187 w 2751467"/>
              <a:gd name="connsiteY11" fmla="*/ 486263 h 524405"/>
              <a:gd name="connsiteX12" fmla="*/ 1452912 w 2751467"/>
              <a:gd name="connsiteY12" fmla="*/ 124313 h 524405"/>
              <a:gd name="connsiteX13" fmla="*/ 1681512 w 2751467"/>
              <a:gd name="connsiteY13" fmla="*/ 524363 h 524405"/>
              <a:gd name="connsiteX14" fmla="*/ 1748187 w 2751467"/>
              <a:gd name="connsiteY14" fmla="*/ 95738 h 524405"/>
              <a:gd name="connsiteX15" fmla="*/ 2043462 w 2751467"/>
              <a:gd name="connsiteY15" fmla="*/ 467213 h 524405"/>
              <a:gd name="connsiteX16" fmla="*/ 2024412 w 2751467"/>
              <a:gd name="connsiteY16" fmla="*/ 38588 h 524405"/>
              <a:gd name="connsiteX17" fmla="*/ 2291112 w 2751467"/>
              <a:gd name="connsiteY17" fmla="*/ 467213 h 524405"/>
              <a:gd name="connsiteX18" fmla="*/ 2272062 w 2751467"/>
              <a:gd name="connsiteY18" fmla="*/ 488 h 524405"/>
              <a:gd name="connsiteX19" fmla="*/ 2538762 w 2751467"/>
              <a:gd name="connsiteY19" fmla="*/ 371963 h 524405"/>
              <a:gd name="connsiteX20" fmla="*/ 2529237 w 2751467"/>
              <a:gd name="connsiteY20" fmla="*/ 67163 h 524405"/>
              <a:gd name="connsiteX21" fmla="*/ 2738787 w 2751467"/>
              <a:gd name="connsiteY21" fmla="*/ 400538 h 524405"/>
              <a:gd name="connsiteX22" fmla="*/ 2710212 w 2751467"/>
              <a:gd name="connsiteY22" fmla="*/ 29063 h 5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751467" h="524405">
                <a:moveTo>
                  <a:pt x="71787" y="238613"/>
                </a:moveTo>
                <a:cubicBezTo>
                  <a:pt x="23368" y="342594"/>
                  <a:pt x="-25050" y="446575"/>
                  <a:pt x="14637" y="438638"/>
                </a:cubicBezTo>
                <a:cubicBezTo>
                  <a:pt x="54324" y="430701"/>
                  <a:pt x="287687" y="179876"/>
                  <a:pt x="309912" y="190988"/>
                </a:cubicBezTo>
                <a:cubicBezTo>
                  <a:pt x="332137" y="202100"/>
                  <a:pt x="121000" y="511663"/>
                  <a:pt x="147987" y="505313"/>
                </a:cubicBezTo>
                <a:cubicBezTo>
                  <a:pt x="174974" y="498963"/>
                  <a:pt x="406750" y="152888"/>
                  <a:pt x="471837" y="152888"/>
                </a:cubicBezTo>
                <a:cubicBezTo>
                  <a:pt x="536924" y="152888"/>
                  <a:pt x="497237" y="506900"/>
                  <a:pt x="538512" y="505313"/>
                </a:cubicBezTo>
                <a:cubicBezTo>
                  <a:pt x="579787" y="503726"/>
                  <a:pt x="667100" y="143363"/>
                  <a:pt x="719487" y="143363"/>
                </a:cubicBezTo>
                <a:cubicBezTo>
                  <a:pt x="771874" y="143363"/>
                  <a:pt x="803625" y="505313"/>
                  <a:pt x="852837" y="505313"/>
                </a:cubicBezTo>
                <a:cubicBezTo>
                  <a:pt x="902049" y="505313"/>
                  <a:pt x="962375" y="148125"/>
                  <a:pt x="1014762" y="143363"/>
                </a:cubicBezTo>
                <a:cubicBezTo>
                  <a:pt x="1067149" y="138601"/>
                  <a:pt x="1124300" y="473563"/>
                  <a:pt x="1167162" y="476738"/>
                </a:cubicBezTo>
                <a:cubicBezTo>
                  <a:pt x="1210024" y="479913"/>
                  <a:pt x="1238600" y="160826"/>
                  <a:pt x="1271937" y="162413"/>
                </a:cubicBezTo>
                <a:cubicBezTo>
                  <a:pt x="1305274" y="164000"/>
                  <a:pt x="1337025" y="492613"/>
                  <a:pt x="1367187" y="486263"/>
                </a:cubicBezTo>
                <a:cubicBezTo>
                  <a:pt x="1397349" y="479913"/>
                  <a:pt x="1400525" y="117963"/>
                  <a:pt x="1452912" y="124313"/>
                </a:cubicBezTo>
                <a:cubicBezTo>
                  <a:pt x="1505299" y="130663"/>
                  <a:pt x="1632300" y="529126"/>
                  <a:pt x="1681512" y="524363"/>
                </a:cubicBezTo>
                <a:cubicBezTo>
                  <a:pt x="1730725" y="519601"/>
                  <a:pt x="1687862" y="105263"/>
                  <a:pt x="1748187" y="95738"/>
                </a:cubicBezTo>
                <a:cubicBezTo>
                  <a:pt x="1808512" y="86213"/>
                  <a:pt x="1997425" y="476738"/>
                  <a:pt x="2043462" y="467213"/>
                </a:cubicBezTo>
                <a:cubicBezTo>
                  <a:pt x="2089500" y="457688"/>
                  <a:pt x="1983137" y="38588"/>
                  <a:pt x="2024412" y="38588"/>
                </a:cubicBezTo>
                <a:cubicBezTo>
                  <a:pt x="2065687" y="38588"/>
                  <a:pt x="2249837" y="473563"/>
                  <a:pt x="2291112" y="467213"/>
                </a:cubicBezTo>
                <a:cubicBezTo>
                  <a:pt x="2332387" y="460863"/>
                  <a:pt x="2230787" y="16363"/>
                  <a:pt x="2272062" y="488"/>
                </a:cubicBezTo>
                <a:cubicBezTo>
                  <a:pt x="2313337" y="-15387"/>
                  <a:pt x="2495900" y="360851"/>
                  <a:pt x="2538762" y="371963"/>
                </a:cubicBezTo>
                <a:cubicBezTo>
                  <a:pt x="2581624" y="383075"/>
                  <a:pt x="2495900" y="62401"/>
                  <a:pt x="2529237" y="67163"/>
                </a:cubicBezTo>
                <a:cubicBezTo>
                  <a:pt x="2562574" y="71925"/>
                  <a:pt x="2708625" y="406888"/>
                  <a:pt x="2738787" y="400538"/>
                </a:cubicBezTo>
                <a:cubicBezTo>
                  <a:pt x="2768949" y="394188"/>
                  <a:pt x="2739580" y="211625"/>
                  <a:pt x="2710212" y="29063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任意多边形 1"/>
          <p:cNvSpPr/>
          <p:nvPr/>
        </p:nvSpPr>
        <p:spPr>
          <a:xfrm>
            <a:off x="323539" y="339503"/>
            <a:ext cx="1792019" cy="1020015"/>
          </a:xfrm>
          <a:custGeom>
            <a:avLst/>
            <a:gdLst>
              <a:gd name="connsiteX0" fmla="*/ 307399 w 1279908"/>
              <a:gd name="connsiteY0" fmla="*/ 232729 h 728522"/>
              <a:gd name="connsiteX1" fmla="*/ 2599 w 1279908"/>
              <a:gd name="connsiteY1" fmla="*/ 289879 h 728522"/>
              <a:gd name="connsiteX2" fmla="*/ 459799 w 1279908"/>
              <a:gd name="connsiteY2" fmla="*/ 728029 h 728522"/>
              <a:gd name="connsiteX3" fmla="*/ 1278949 w 1279908"/>
              <a:gd name="connsiteY3" fmla="*/ 194629 h 728522"/>
              <a:gd name="connsiteX4" fmla="*/ 612199 w 1279908"/>
              <a:gd name="connsiteY4" fmla="*/ 4129 h 728522"/>
              <a:gd name="connsiteX5" fmla="*/ 40699 w 1279908"/>
              <a:gd name="connsiteY5" fmla="*/ 347029 h 72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9908" h="728522">
                <a:moveTo>
                  <a:pt x="307399" y="232729"/>
                </a:moveTo>
                <a:cubicBezTo>
                  <a:pt x="142299" y="220029"/>
                  <a:pt x="-22801" y="207329"/>
                  <a:pt x="2599" y="289879"/>
                </a:cubicBezTo>
                <a:cubicBezTo>
                  <a:pt x="27999" y="372429"/>
                  <a:pt x="247074" y="743904"/>
                  <a:pt x="459799" y="728029"/>
                </a:cubicBezTo>
                <a:cubicBezTo>
                  <a:pt x="672524" y="712154"/>
                  <a:pt x="1253549" y="315279"/>
                  <a:pt x="1278949" y="194629"/>
                </a:cubicBezTo>
                <a:cubicBezTo>
                  <a:pt x="1304349" y="73979"/>
                  <a:pt x="818574" y="-21271"/>
                  <a:pt x="612199" y="4129"/>
                </a:cubicBezTo>
                <a:cubicBezTo>
                  <a:pt x="405824" y="29529"/>
                  <a:pt x="223261" y="188279"/>
                  <a:pt x="40699" y="347029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431" y="587899"/>
            <a:ext cx="101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2824180" y="1089143"/>
            <a:ext cx="3260035" cy="529173"/>
          </a:xfrm>
          <a:custGeom>
            <a:avLst/>
            <a:gdLst>
              <a:gd name="connsiteX0" fmla="*/ 0 w 2969523"/>
              <a:gd name="connsiteY0" fmla="*/ 743759 h 800909"/>
              <a:gd name="connsiteX1" fmla="*/ 704850 w 2969523"/>
              <a:gd name="connsiteY1" fmla="*/ 800909 h 800909"/>
              <a:gd name="connsiteX2" fmla="*/ 2228850 w 2969523"/>
              <a:gd name="connsiteY2" fmla="*/ 743759 h 800909"/>
              <a:gd name="connsiteX3" fmla="*/ 2876550 w 2969523"/>
              <a:gd name="connsiteY3" fmla="*/ 515159 h 800909"/>
              <a:gd name="connsiteX4" fmla="*/ 2933700 w 2969523"/>
              <a:gd name="connsiteY4" fmla="*/ 286559 h 800909"/>
              <a:gd name="connsiteX5" fmla="*/ 2571750 w 2969523"/>
              <a:gd name="connsiteY5" fmla="*/ 809 h 800909"/>
              <a:gd name="connsiteX6" fmla="*/ 590550 w 2969523"/>
              <a:gd name="connsiteY6" fmla="*/ 210359 h 800909"/>
              <a:gd name="connsiteX7" fmla="*/ 38100 w 2969523"/>
              <a:gd name="connsiteY7" fmla="*/ 496109 h 800909"/>
              <a:gd name="connsiteX8" fmla="*/ 114300 w 29695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177800 w 30330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254000 w 3033023"/>
              <a:gd name="connsiteY8" fmla="*/ 704777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247335"/>
              <a:gd name="connsiteY0" fmla="*/ 736529 h 800997"/>
              <a:gd name="connsiteX1" fmla="*/ 982662 w 3247335"/>
              <a:gd name="connsiteY1" fmla="*/ 800909 h 800997"/>
              <a:gd name="connsiteX2" fmla="*/ 2506662 w 3247335"/>
              <a:gd name="connsiteY2" fmla="*/ 743759 h 800997"/>
              <a:gd name="connsiteX3" fmla="*/ 3154362 w 3247335"/>
              <a:gd name="connsiteY3" fmla="*/ 515159 h 800997"/>
              <a:gd name="connsiteX4" fmla="*/ 3211512 w 3247335"/>
              <a:gd name="connsiteY4" fmla="*/ 286559 h 800997"/>
              <a:gd name="connsiteX5" fmla="*/ 2849562 w 3247335"/>
              <a:gd name="connsiteY5" fmla="*/ 809 h 800997"/>
              <a:gd name="connsiteX6" fmla="*/ 868362 w 3247335"/>
              <a:gd name="connsiteY6" fmla="*/ 210359 h 800997"/>
              <a:gd name="connsiteX7" fmla="*/ 315912 w 3247335"/>
              <a:gd name="connsiteY7" fmla="*/ 496109 h 800997"/>
              <a:gd name="connsiteX8" fmla="*/ 563562 w 3247335"/>
              <a:gd name="connsiteY8" fmla="*/ 751026 h 800997"/>
              <a:gd name="connsiteX0" fmla="*/ 0 w 3247335"/>
              <a:gd name="connsiteY0" fmla="*/ 736529 h 815129"/>
              <a:gd name="connsiteX1" fmla="*/ 982662 w 3247335"/>
              <a:gd name="connsiteY1" fmla="*/ 800909 h 815129"/>
              <a:gd name="connsiteX2" fmla="*/ 2506662 w 3247335"/>
              <a:gd name="connsiteY2" fmla="*/ 743759 h 815129"/>
              <a:gd name="connsiteX3" fmla="*/ 3154362 w 3247335"/>
              <a:gd name="connsiteY3" fmla="*/ 515159 h 815129"/>
              <a:gd name="connsiteX4" fmla="*/ 3211512 w 3247335"/>
              <a:gd name="connsiteY4" fmla="*/ 286559 h 815129"/>
              <a:gd name="connsiteX5" fmla="*/ 2849562 w 3247335"/>
              <a:gd name="connsiteY5" fmla="*/ 809 h 815129"/>
              <a:gd name="connsiteX6" fmla="*/ 868362 w 3247335"/>
              <a:gd name="connsiteY6" fmla="*/ 210359 h 815129"/>
              <a:gd name="connsiteX7" fmla="*/ 315912 w 3247335"/>
              <a:gd name="connsiteY7" fmla="*/ 496109 h 815129"/>
              <a:gd name="connsiteX8" fmla="*/ 563562 w 3247335"/>
              <a:gd name="connsiteY8" fmla="*/ 751026 h 815129"/>
              <a:gd name="connsiteX0" fmla="*/ 0 w 3260035"/>
              <a:gd name="connsiteY0" fmla="*/ 688338 h 803190"/>
              <a:gd name="connsiteX1" fmla="*/ 995362 w 3260035"/>
              <a:gd name="connsiteY1" fmla="*/ 800909 h 803190"/>
              <a:gd name="connsiteX2" fmla="*/ 2519362 w 3260035"/>
              <a:gd name="connsiteY2" fmla="*/ 743759 h 803190"/>
              <a:gd name="connsiteX3" fmla="*/ 3167062 w 3260035"/>
              <a:gd name="connsiteY3" fmla="*/ 515159 h 803190"/>
              <a:gd name="connsiteX4" fmla="*/ 3224212 w 3260035"/>
              <a:gd name="connsiteY4" fmla="*/ 286559 h 803190"/>
              <a:gd name="connsiteX5" fmla="*/ 2862262 w 3260035"/>
              <a:gd name="connsiteY5" fmla="*/ 809 h 803190"/>
              <a:gd name="connsiteX6" fmla="*/ 881062 w 3260035"/>
              <a:gd name="connsiteY6" fmla="*/ 210359 h 803190"/>
              <a:gd name="connsiteX7" fmla="*/ 328612 w 3260035"/>
              <a:gd name="connsiteY7" fmla="*/ 496109 h 803190"/>
              <a:gd name="connsiteX8" fmla="*/ 576262 w 3260035"/>
              <a:gd name="connsiteY8" fmla="*/ 751026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0035" h="803190">
                <a:moveTo>
                  <a:pt x="0" y="688338"/>
                </a:moveTo>
                <a:cubicBezTo>
                  <a:pt x="179387" y="813294"/>
                  <a:pt x="575468" y="791672"/>
                  <a:pt x="995362" y="800909"/>
                </a:cubicBezTo>
                <a:cubicBezTo>
                  <a:pt x="1415256" y="810146"/>
                  <a:pt x="2157412" y="791384"/>
                  <a:pt x="2519362" y="743759"/>
                </a:cubicBezTo>
                <a:cubicBezTo>
                  <a:pt x="2881312" y="696134"/>
                  <a:pt x="3049587" y="591359"/>
                  <a:pt x="3167062" y="515159"/>
                </a:cubicBezTo>
                <a:cubicBezTo>
                  <a:pt x="3284537" y="438959"/>
                  <a:pt x="3275012" y="372284"/>
                  <a:pt x="3224212" y="286559"/>
                </a:cubicBezTo>
                <a:cubicBezTo>
                  <a:pt x="3173412" y="200834"/>
                  <a:pt x="3252787" y="13509"/>
                  <a:pt x="2862262" y="809"/>
                </a:cubicBezTo>
                <a:cubicBezTo>
                  <a:pt x="2471737" y="-11891"/>
                  <a:pt x="1303337" y="127809"/>
                  <a:pt x="881062" y="210359"/>
                </a:cubicBezTo>
                <a:cubicBezTo>
                  <a:pt x="458787" y="292909"/>
                  <a:pt x="398462" y="321207"/>
                  <a:pt x="328612" y="496109"/>
                </a:cubicBezTo>
                <a:cubicBezTo>
                  <a:pt x="258762" y="671011"/>
                  <a:pt x="528637" y="703401"/>
                  <a:pt x="576262" y="75102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 rot="21349957">
            <a:off x="3680156" y="115515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积分系统介绍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4383" y="116115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800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2824180" y="1872425"/>
            <a:ext cx="3260035" cy="529173"/>
          </a:xfrm>
          <a:custGeom>
            <a:avLst/>
            <a:gdLst>
              <a:gd name="connsiteX0" fmla="*/ 0 w 2969523"/>
              <a:gd name="connsiteY0" fmla="*/ 743759 h 800909"/>
              <a:gd name="connsiteX1" fmla="*/ 704850 w 2969523"/>
              <a:gd name="connsiteY1" fmla="*/ 800909 h 800909"/>
              <a:gd name="connsiteX2" fmla="*/ 2228850 w 2969523"/>
              <a:gd name="connsiteY2" fmla="*/ 743759 h 800909"/>
              <a:gd name="connsiteX3" fmla="*/ 2876550 w 2969523"/>
              <a:gd name="connsiteY3" fmla="*/ 515159 h 800909"/>
              <a:gd name="connsiteX4" fmla="*/ 2933700 w 2969523"/>
              <a:gd name="connsiteY4" fmla="*/ 286559 h 800909"/>
              <a:gd name="connsiteX5" fmla="*/ 2571750 w 2969523"/>
              <a:gd name="connsiteY5" fmla="*/ 809 h 800909"/>
              <a:gd name="connsiteX6" fmla="*/ 590550 w 2969523"/>
              <a:gd name="connsiteY6" fmla="*/ 210359 h 800909"/>
              <a:gd name="connsiteX7" fmla="*/ 38100 w 2969523"/>
              <a:gd name="connsiteY7" fmla="*/ 496109 h 800909"/>
              <a:gd name="connsiteX8" fmla="*/ 114300 w 29695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177800 w 30330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254000 w 3033023"/>
              <a:gd name="connsiteY8" fmla="*/ 704777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247335"/>
              <a:gd name="connsiteY0" fmla="*/ 736529 h 800997"/>
              <a:gd name="connsiteX1" fmla="*/ 982662 w 3247335"/>
              <a:gd name="connsiteY1" fmla="*/ 800909 h 800997"/>
              <a:gd name="connsiteX2" fmla="*/ 2506662 w 3247335"/>
              <a:gd name="connsiteY2" fmla="*/ 743759 h 800997"/>
              <a:gd name="connsiteX3" fmla="*/ 3154362 w 3247335"/>
              <a:gd name="connsiteY3" fmla="*/ 515159 h 800997"/>
              <a:gd name="connsiteX4" fmla="*/ 3211512 w 3247335"/>
              <a:gd name="connsiteY4" fmla="*/ 286559 h 800997"/>
              <a:gd name="connsiteX5" fmla="*/ 2849562 w 3247335"/>
              <a:gd name="connsiteY5" fmla="*/ 809 h 800997"/>
              <a:gd name="connsiteX6" fmla="*/ 868362 w 3247335"/>
              <a:gd name="connsiteY6" fmla="*/ 210359 h 800997"/>
              <a:gd name="connsiteX7" fmla="*/ 315912 w 3247335"/>
              <a:gd name="connsiteY7" fmla="*/ 496109 h 800997"/>
              <a:gd name="connsiteX8" fmla="*/ 563562 w 3247335"/>
              <a:gd name="connsiteY8" fmla="*/ 751026 h 800997"/>
              <a:gd name="connsiteX0" fmla="*/ 0 w 3247335"/>
              <a:gd name="connsiteY0" fmla="*/ 736529 h 815129"/>
              <a:gd name="connsiteX1" fmla="*/ 982662 w 3247335"/>
              <a:gd name="connsiteY1" fmla="*/ 800909 h 815129"/>
              <a:gd name="connsiteX2" fmla="*/ 2506662 w 3247335"/>
              <a:gd name="connsiteY2" fmla="*/ 743759 h 815129"/>
              <a:gd name="connsiteX3" fmla="*/ 3154362 w 3247335"/>
              <a:gd name="connsiteY3" fmla="*/ 515159 h 815129"/>
              <a:gd name="connsiteX4" fmla="*/ 3211512 w 3247335"/>
              <a:gd name="connsiteY4" fmla="*/ 286559 h 815129"/>
              <a:gd name="connsiteX5" fmla="*/ 2849562 w 3247335"/>
              <a:gd name="connsiteY5" fmla="*/ 809 h 815129"/>
              <a:gd name="connsiteX6" fmla="*/ 868362 w 3247335"/>
              <a:gd name="connsiteY6" fmla="*/ 210359 h 815129"/>
              <a:gd name="connsiteX7" fmla="*/ 315912 w 3247335"/>
              <a:gd name="connsiteY7" fmla="*/ 496109 h 815129"/>
              <a:gd name="connsiteX8" fmla="*/ 563562 w 3247335"/>
              <a:gd name="connsiteY8" fmla="*/ 751026 h 815129"/>
              <a:gd name="connsiteX0" fmla="*/ 0 w 3260035"/>
              <a:gd name="connsiteY0" fmla="*/ 688338 h 803190"/>
              <a:gd name="connsiteX1" fmla="*/ 995362 w 3260035"/>
              <a:gd name="connsiteY1" fmla="*/ 800909 h 803190"/>
              <a:gd name="connsiteX2" fmla="*/ 2519362 w 3260035"/>
              <a:gd name="connsiteY2" fmla="*/ 743759 h 803190"/>
              <a:gd name="connsiteX3" fmla="*/ 3167062 w 3260035"/>
              <a:gd name="connsiteY3" fmla="*/ 515159 h 803190"/>
              <a:gd name="connsiteX4" fmla="*/ 3224212 w 3260035"/>
              <a:gd name="connsiteY4" fmla="*/ 286559 h 803190"/>
              <a:gd name="connsiteX5" fmla="*/ 2862262 w 3260035"/>
              <a:gd name="connsiteY5" fmla="*/ 809 h 803190"/>
              <a:gd name="connsiteX6" fmla="*/ 881062 w 3260035"/>
              <a:gd name="connsiteY6" fmla="*/ 210359 h 803190"/>
              <a:gd name="connsiteX7" fmla="*/ 328612 w 3260035"/>
              <a:gd name="connsiteY7" fmla="*/ 496109 h 803190"/>
              <a:gd name="connsiteX8" fmla="*/ 576262 w 3260035"/>
              <a:gd name="connsiteY8" fmla="*/ 751026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0035" h="803190">
                <a:moveTo>
                  <a:pt x="0" y="688338"/>
                </a:moveTo>
                <a:cubicBezTo>
                  <a:pt x="179387" y="813294"/>
                  <a:pt x="575468" y="791672"/>
                  <a:pt x="995362" y="800909"/>
                </a:cubicBezTo>
                <a:cubicBezTo>
                  <a:pt x="1415256" y="810146"/>
                  <a:pt x="2157412" y="791384"/>
                  <a:pt x="2519362" y="743759"/>
                </a:cubicBezTo>
                <a:cubicBezTo>
                  <a:pt x="2881312" y="696134"/>
                  <a:pt x="3049587" y="591359"/>
                  <a:pt x="3167062" y="515159"/>
                </a:cubicBezTo>
                <a:cubicBezTo>
                  <a:pt x="3284537" y="438959"/>
                  <a:pt x="3275012" y="372284"/>
                  <a:pt x="3224212" y="286559"/>
                </a:cubicBezTo>
                <a:cubicBezTo>
                  <a:pt x="3173412" y="200834"/>
                  <a:pt x="3252787" y="13509"/>
                  <a:pt x="2862262" y="809"/>
                </a:cubicBezTo>
                <a:cubicBezTo>
                  <a:pt x="2471737" y="-11891"/>
                  <a:pt x="1303337" y="127809"/>
                  <a:pt x="881062" y="210359"/>
                </a:cubicBezTo>
                <a:cubicBezTo>
                  <a:pt x="458787" y="292909"/>
                  <a:pt x="398462" y="321207"/>
                  <a:pt x="328612" y="496109"/>
                </a:cubicBezTo>
                <a:cubicBezTo>
                  <a:pt x="258762" y="671011"/>
                  <a:pt x="528637" y="703401"/>
                  <a:pt x="576262" y="75102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 rot="21349957">
            <a:off x="4295709" y="193845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24383" y="1944432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800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2824180" y="2586104"/>
            <a:ext cx="3260035" cy="529173"/>
          </a:xfrm>
          <a:custGeom>
            <a:avLst/>
            <a:gdLst>
              <a:gd name="connsiteX0" fmla="*/ 0 w 2969523"/>
              <a:gd name="connsiteY0" fmla="*/ 743759 h 800909"/>
              <a:gd name="connsiteX1" fmla="*/ 704850 w 2969523"/>
              <a:gd name="connsiteY1" fmla="*/ 800909 h 800909"/>
              <a:gd name="connsiteX2" fmla="*/ 2228850 w 2969523"/>
              <a:gd name="connsiteY2" fmla="*/ 743759 h 800909"/>
              <a:gd name="connsiteX3" fmla="*/ 2876550 w 2969523"/>
              <a:gd name="connsiteY3" fmla="*/ 515159 h 800909"/>
              <a:gd name="connsiteX4" fmla="*/ 2933700 w 2969523"/>
              <a:gd name="connsiteY4" fmla="*/ 286559 h 800909"/>
              <a:gd name="connsiteX5" fmla="*/ 2571750 w 2969523"/>
              <a:gd name="connsiteY5" fmla="*/ 809 h 800909"/>
              <a:gd name="connsiteX6" fmla="*/ 590550 w 2969523"/>
              <a:gd name="connsiteY6" fmla="*/ 210359 h 800909"/>
              <a:gd name="connsiteX7" fmla="*/ 38100 w 2969523"/>
              <a:gd name="connsiteY7" fmla="*/ 496109 h 800909"/>
              <a:gd name="connsiteX8" fmla="*/ 114300 w 29695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177800 w 30330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254000 w 3033023"/>
              <a:gd name="connsiteY8" fmla="*/ 704777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247335"/>
              <a:gd name="connsiteY0" fmla="*/ 736529 h 800997"/>
              <a:gd name="connsiteX1" fmla="*/ 982662 w 3247335"/>
              <a:gd name="connsiteY1" fmla="*/ 800909 h 800997"/>
              <a:gd name="connsiteX2" fmla="*/ 2506662 w 3247335"/>
              <a:gd name="connsiteY2" fmla="*/ 743759 h 800997"/>
              <a:gd name="connsiteX3" fmla="*/ 3154362 w 3247335"/>
              <a:gd name="connsiteY3" fmla="*/ 515159 h 800997"/>
              <a:gd name="connsiteX4" fmla="*/ 3211512 w 3247335"/>
              <a:gd name="connsiteY4" fmla="*/ 286559 h 800997"/>
              <a:gd name="connsiteX5" fmla="*/ 2849562 w 3247335"/>
              <a:gd name="connsiteY5" fmla="*/ 809 h 800997"/>
              <a:gd name="connsiteX6" fmla="*/ 868362 w 3247335"/>
              <a:gd name="connsiteY6" fmla="*/ 210359 h 800997"/>
              <a:gd name="connsiteX7" fmla="*/ 315912 w 3247335"/>
              <a:gd name="connsiteY7" fmla="*/ 496109 h 800997"/>
              <a:gd name="connsiteX8" fmla="*/ 563562 w 3247335"/>
              <a:gd name="connsiteY8" fmla="*/ 751026 h 800997"/>
              <a:gd name="connsiteX0" fmla="*/ 0 w 3247335"/>
              <a:gd name="connsiteY0" fmla="*/ 736529 h 815129"/>
              <a:gd name="connsiteX1" fmla="*/ 982662 w 3247335"/>
              <a:gd name="connsiteY1" fmla="*/ 800909 h 815129"/>
              <a:gd name="connsiteX2" fmla="*/ 2506662 w 3247335"/>
              <a:gd name="connsiteY2" fmla="*/ 743759 h 815129"/>
              <a:gd name="connsiteX3" fmla="*/ 3154362 w 3247335"/>
              <a:gd name="connsiteY3" fmla="*/ 515159 h 815129"/>
              <a:gd name="connsiteX4" fmla="*/ 3211512 w 3247335"/>
              <a:gd name="connsiteY4" fmla="*/ 286559 h 815129"/>
              <a:gd name="connsiteX5" fmla="*/ 2849562 w 3247335"/>
              <a:gd name="connsiteY5" fmla="*/ 809 h 815129"/>
              <a:gd name="connsiteX6" fmla="*/ 868362 w 3247335"/>
              <a:gd name="connsiteY6" fmla="*/ 210359 h 815129"/>
              <a:gd name="connsiteX7" fmla="*/ 315912 w 3247335"/>
              <a:gd name="connsiteY7" fmla="*/ 496109 h 815129"/>
              <a:gd name="connsiteX8" fmla="*/ 563562 w 3247335"/>
              <a:gd name="connsiteY8" fmla="*/ 751026 h 815129"/>
              <a:gd name="connsiteX0" fmla="*/ 0 w 3260035"/>
              <a:gd name="connsiteY0" fmla="*/ 688338 h 803190"/>
              <a:gd name="connsiteX1" fmla="*/ 995362 w 3260035"/>
              <a:gd name="connsiteY1" fmla="*/ 800909 h 803190"/>
              <a:gd name="connsiteX2" fmla="*/ 2519362 w 3260035"/>
              <a:gd name="connsiteY2" fmla="*/ 743759 h 803190"/>
              <a:gd name="connsiteX3" fmla="*/ 3167062 w 3260035"/>
              <a:gd name="connsiteY3" fmla="*/ 515159 h 803190"/>
              <a:gd name="connsiteX4" fmla="*/ 3224212 w 3260035"/>
              <a:gd name="connsiteY4" fmla="*/ 286559 h 803190"/>
              <a:gd name="connsiteX5" fmla="*/ 2862262 w 3260035"/>
              <a:gd name="connsiteY5" fmla="*/ 809 h 803190"/>
              <a:gd name="connsiteX6" fmla="*/ 881062 w 3260035"/>
              <a:gd name="connsiteY6" fmla="*/ 210359 h 803190"/>
              <a:gd name="connsiteX7" fmla="*/ 328612 w 3260035"/>
              <a:gd name="connsiteY7" fmla="*/ 496109 h 803190"/>
              <a:gd name="connsiteX8" fmla="*/ 576262 w 3260035"/>
              <a:gd name="connsiteY8" fmla="*/ 751026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0035" h="803190">
                <a:moveTo>
                  <a:pt x="0" y="688338"/>
                </a:moveTo>
                <a:cubicBezTo>
                  <a:pt x="179387" y="813294"/>
                  <a:pt x="575468" y="791672"/>
                  <a:pt x="995362" y="800909"/>
                </a:cubicBezTo>
                <a:cubicBezTo>
                  <a:pt x="1415256" y="810146"/>
                  <a:pt x="2157412" y="791384"/>
                  <a:pt x="2519362" y="743759"/>
                </a:cubicBezTo>
                <a:cubicBezTo>
                  <a:pt x="2881312" y="696134"/>
                  <a:pt x="3049587" y="591359"/>
                  <a:pt x="3167062" y="515159"/>
                </a:cubicBezTo>
                <a:cubicBezTo>
                  <a:pt x="3284537" y="438959"/>
                  <a:pt x="3275012" y="372284"/>
                  <a:pt x="3224212" y="286559"/>
                </a:cubicBezTo>
                <a:cubicBezTo>
                  <a:pt x="3173412" y="200834"/>
                  <a:pt x="3252787" y="13509"/>
                  <a:pt x="2862262" y="809"/>
                </a:cubicBezTo>
                <a:cubicBezTo>
                  <a:pt x="2471737" y="-11891"/>
                  <a:pt x="1303337" y="127809"/>
                  <a:pt x="881062" y="210359"/>
                </a:cubicBezTo>
                <a:cubicBezTo>
                  <a:pt x="458787" y="292909"/>
                  <a:pt x="398462" y="321207"/>
                  <a:pt x="328612" y="496109"/>
                </a:cubicBezTo>
                <a:cubicBezTo>
                  <a:pt x="258762" y="671011"/>
                  <a:pt x="528637" y="703401"/>
                  <a:pt x="576262" y="75102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 rot="21349957">
            <a:off x="4295709" y="265213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24383" y="2658112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800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2824181" y="3422960"/>
            <a:ext cx="3260035" cy="529173"/>
          </a:xfrm>
          <a:custGeom>
            <a:avLst/>
            <a:gdLst>
              <a:gd name="connsiteX0" fmla="*/ 0 w 2969523"/>
              <a:gd name="connsiteY0" fmla="*/ 743759 h 800909"/>
              <a:gd name="connsiteX1" fmla="*/ 704850 w 2969523"/>
              <a:gd name="connsiteY1" fmla="*/ 800909 h 800909"/>
              <a:gd name="connsiteX2" fmla="*/ 2228850 w 2969523"/>
              <a:gd name="connsiteY2" fmla="*/ 743759 h 800909"/>
              <a:gd name="connsiteX3" fmla="*/ 2876550 w 2969523"/>
              <a:gd name="connsiteY3" fmla="*/ 515159 h 800909"/>
              <a:gd name="connsiteX4" fmla="*/ 2933700 w 2969523"/>
              <a:gd name="connsiteY4" fmla="*/ 286559 h 800909"/>
              <a:gd name="connsiteX5" fmla="*/ 2571750 w 2969523"/>
              <a:gd name="connsiteY5" fmla="*/ 809 h 800909"/>
              <a:gd name="connsiteX6" fmla="*/ 590550 w 2969523"/>
              <a:gd name="connsiteY6" fmla="*/ 210359 h 800909"/>
              <a:gd name="connsiteX7" fmla="*/ 38100 w 2969523"/>
              <a:gd name="connsiteY7" fmla="*/ 496109 h 800909"/>
              <a:gd name="connsiteX8" fmla="*/ 114300 w 29695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177800 w 30330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254000 w 3033023"/>
              <a:gd name="connsiteY8" fmla="*/ 704777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247335"/>
              <a:gd name="connsiteY0" fmla="*/ 736529 h 800997"/>
              <a:gd name="connsiteX1" fmla="*/ 982662 w 3247335"/>
              <a:gd name="connsiteY1" fmla="*/ 800909 h 800997"/>
              <a:gd name="connsiteX2" fmla="*/ 2506662 w 3247335"/>
              <a:gd name="connsiteY2" fmla="*/ 743759 h 800997"/>
              <a:gd name="connsiteX3" fmla="*/ 3154362 w 3247335"/>
              <a:gd name="connsiteY3" fmla="*/ 515159 h 800997"/>
              <a:gd name="connsiteX4" fmla="*/ 3211512 w 3247335"/>
              <a:gd name="connsiteY4" fmla="*/ 286559 h 800997"/>
              <a:gd name="connsiteX5" fmla="*/ 2849562 w 3247335"/>
              <a:gd name="connsiteY5" fmla="*/ 809 h 800997"/>
              <a:gd name="connsiteX6" fmla="*/ 868362 w 3247335"/>
              <a:gd name="connsiteY6" fmla="*/ 210359 h 800997"/>
              <a:gd name="connsiteX7" fmla="*/ 315912 w 3247335"/>
              <a:gd name="connsiteY7" fmla="*/ 496109 h 800997"/>
              <a:gd name="connsiteX8" fmla="*/ 563562 w 3247335"/>
              <a:gd name="connsiteY8" fmla="*/ 751026 h 800997"/>
              <a:gd name="connsiteX0" fmla="*/ 0 w 3247335"/>
              <a:gd name="connsiteY0" fmla="*/ 736529 h 815129"/>
              <a:gd name="connsiteX1" fmla="*/ 982662 w 3247335"/>
              <a:gd name="connsiteY1" fmla="*/ 800909 h 815129"/>
              <a:gd name="connsiteX2" fmla="*/ 2506662 w 3247335"/>
              <a:gd name="connsiteY2" fmla="*/ 743759 h 815129"/>
              <a:gd name="connsiteX3" fmla="*/ 3154362 w 3247335"/>
              <a:gd name="connsiteY3" fmla="*/ 515159 h 815129"/>
              <a:gd name="connsiteX4" fmla="*/ 3211512 w 3247335"/>
              <a:gd name="connsiteY4" fmla="*/ 286559 h 815129"/>
              <a:gd name="connsiteX5" fmla="*/ 2849562 w 3247335"/>
              <a:gd name="connsiteY5" fmla="*/ 809 h 815129"/>
              <a:gd name="connsiteX6" fmla="*/ 868362 w 3247335"/>
              <a:gd name="connsiteY6" fmla="*/ 210359 h 815129"/>
              <a:gd name="connsiteX7" fmla="*/ 315912 w 3247335"/>
              <a:gd name="connsiteY7" fmla="*/ 496109 h 815129"/>
              <a:gd name="connsiteX8" fmla="*/ 563562 w 3247335"/>
              <a:gd name="connsiteY8" fmla="*/ 751026 h 815129"/>
              <a:gd name="connsiteX0" fmla="*/ 0 w 3260035"/>
              <a:gd name="connsiteY0" fmla="*/ 688338 h 803190"/>
              <a:gd name="connsiteX1" fmla="*/ 995362 w 3260035"/>
              <a:gd name="connsiteY1" fmla="*/ 800909 h 803190"/>
              <a:gd name="connsiteX2" fmla="*/ 2519362 w 3260035"/>
              <a:gd name="connsiteY2" fmla="*/ 743759 h 803190"/>
              <a:gd name="connsiteX3" fmla="*/ 3167062 w 3260035"/>
              <a:gd name="connsiteY3" fmla="*/ 515159 h 803190"/>
              <a:gd name="connsiteX4" fmla="*/ 3224212 w 3260035"/>
              <a:gd name="connsiteY4" fmla="*/ 286559 h 803190"/>
              <a:gd name="connsiteX5" fmla="*/ 2862262 w 3260035"/>
              <a:gd name="connsiteY5" fmla="*/ 809 h 803190"/>
              <a:gd name="connsiteX6" fmla="*/ 881062 w 3260035"/>
              <a:gd name="connsiteY6" fmla="*/ 210359 h 803190"/>
              <a:gd name="connsiteX7" fmla="*/ 328612 w 3260035"/>
              <a:gd name="connsiteY7" fmla="*/ 496109 h 803190"/>
              <a:gd name="connsiteX8" fmla="*/ 576262 w 3260035"/>
              <a:gd name="connsiteY8" fmla="*/ 751026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0035" h="803190">
                <a:moveTo>
                  <a:pt x="0" y="688338"/>
                </a:moveTo>
                <a:cubicBezTo>
                  <a:pt x="179387" y="813294"/>
                  <a:pt x="575468" y="791672"/>
                  <a:pt x="995362" y="800909"/>
                </a:cubicBezTo>
                <a:cubicBezTo>
                  <a:pt x="1415256" y="810146"/>
                  <a:pt x="2157412" y="791384"/>
                  <a:pt x="2519362" y="743759"/>
                </a:cubicBezTo>
                <a:cubicBezTo>
                  <a:pt x="2881312" y="696134"/>
                  <a:pt x="3049587" y="591359"/>
                  <a:pt x="3167062" y="515159"/>
                </a:cubicBezTo>
                <a:cubicBezTo>
                  <a:pt x="3284537" y="438959"/>
                  <a:pt x="3275012" y="372284"/>
                  <a:pt x="3224212" y="286559"/>
                </a:cubicBezTo>
                <a:cubicBezTo>
                  <a:pt x="3173412" y="200834"/>
                  <a:pt x="3252787" y="13509"/>
                  <a:pt x="2862262" y="809"/>
                </a:cubicBezTo>
                <a:cubicBezTo>
                  <a:pt x="2471737" y="-11891"/>
                  <a:pt x="1303337" y="127809"/>
                  <a:pt x="881062" y="210359"/>
                </a:cubicBezTo>
                <a:cubicBezTo>
                  <a:pt x="458787" y="292909"/>
                  <a:pt x="398462" y="321207"/>
                  <a:pt x="328612" y="496109"/>
                </a:cubicBezTo>
                <a:cubicBezTo>
                  <a:pt x="258762" y="671011"/>
                  <a:pt x="528637" y="703401"/>
                  <a:pt x="576262" y="75102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 rot="21349957">
            <a:off x="4295709" y="348898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24384" y="3494967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800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530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24269">
            <a:off x="56972" y="73142"/>
            <a:ext cx="3260035" cy="595228"/>
            <a:chOff x="2824132" y="1089142"/>
            <a:chExt cx="3260035" cy="595228"/>
          </a:xfrm>
        </p:grpSpPr>
        <p:sp>
          <p:nvSpPr>
            <p:cNvPr id="5" name="任意多边形 4"/>
            <p:cNvSpPr/>
            <p:nvPr/>
          </p:nvSpPr>
          <p:spPr>
            <a:xfrm>
              <a:off x="2824132" y="1089142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21349957">
              <a:off x="3987911" y="115514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系统设计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24382" y="1161150"/>
              <a:ext cx="405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35" name="文本框 27"/>
          <p:cNvSpPr>
            <a:spLocks noChangeArrowheads="1"/>
          </p:cNvSpPr>
          <p:nvPr/>
        </p:nvSpPr>
        <p:spPr bwMode="auto">
          <a:xfrm>
            <a:off x="4498389" y="1566094"/>
            <a:ext cx="4486275" cy="2590800"/>
          </a:xfrm>
          <a:custGeom>
            <a:avLst/>
            <a:gdLst>
              <a:gd name="T0" fmla="*/ 0 w 4485568"/>
              <a:gd name="T1" fmla="*/ 0 h 2591929"/>
              <a:gd name="T2" fmla="*/ 4485568 w 4485568"/>
              <a:gd name="T3" fmla="*/ 2591929 h 2591929"/>
            </a:gdLst>
            <a:ahLst/>
            <a:cxnLst/>
            <a:rect l="T0" t="T1" r="T2" b="T3"/>
            <a:pathLst>
              <a:path w="4485568" h="2591929">
                <a:moveTo>
                  <a:pt x="4150110" y="2034828"/>
                </a:moveTo>
                <a:lnTo>
                  <a:pt x="4359772" y="2034828"/>
                </a:lnTo>
                <a:cubicBezTo>
                  <a:pt x="4415681" y="2174602"/>
                  <a:pt x="4457614" y="2326357"/>
                  <a:pt x="4485568" y="2490093"/>
                </a:cubicBezTo>
                <a:lnTo>
                  <a:pt x="4251946" y="2490093"/>
                </a:lnTo>
                <a:cubicBezTo>
                  <a:pt x="4239965" y="2358306"/>
                  <a:pt x="4206020" y="2206550"/>
                  <a:pt x="4150110" y="2034828"/>
                </a:cubicBezTo>
                <a:close/>
                <a:moveTo>
                  <a:pt x="3784700" y="2034828"/>
                </a:moveTo>
                <a:lnTo>
                  <a:pt x="3994361" y="2034828"/>
                </a:lnTo>
                <a:cubicBezTo>
                  <a:pt x="4034297" y="2110705"/>
                  <a:pt x="4062252" y="2192573"/>
                  <a:pt x="4078226" y="2280431"/>
                </a:cubicBezTo>
                <a:lnTo>
                  <a:pt x="3844603" y="2280431"/>
                </a:lnTo>
                <a:cubicBezTo>
                  <a:pt x="3832622" y="2192573"/>
                  <a:pt x="3812654" y="2110705"/>
                  <a:pt x="3784700" y="2034828"/>
                </a:cubicBezTo>
                <a:close/>
                <a:moveTo>
                  <a:pt x="3431270" y="2034828"/>
                </a:moveTo>
                <a:lnTo>
                  <a:pt x="3676874" y="2034828"/>
                </a:lnTo>
                <a:lnTo>
                  <a:pt x="3676874" y="2310383"/>
                </a:lnTo>
                <a:cubicBezTo>
                  <a:pt x="3672880" y="2374280"/>
                  <a:pt x="3700835" y="2404231"/>
                  <a:pt x="3760738" y="2400238"/>
                </a:cubicBezTo>
                <a:lnTo>
                  <a:pt x="3922477" y="2400238"/>
                </a:lnTo>
                <a:cubicBezTo>
                  <a:pt x="3978387" y="2404231"/>
                  <a:pt x="4004345" y="2380270"/>
                  <a:pt x="4000352" y="2328354"/>
                </a:cubicBezTo>
                <a:lnTo>
                  <a:pt x="4000352" y="2310383"/>
                </a:lnTo>
                <a:lnTo>
                  <a:pt x="4198032" y="2310383"/>
                </a:lnTo>
                <a:lnTo>
                  <a:pt x="4198032" y="2376277"/>
                </a:lnTo>
                <a:cubicBezTo>
                  <a:pt x="4202026" y="2504070"/>
                  <a:pt x="4138129" y="2565970"/>
                  <a:pt x="4006342" y="2561977"/>
                </a:cubicBezTo>
                <a:lnTo>
                  <a:pt x="3634941" y="2561977"/>
                </a:lnTo>
                <a:cubicBezTo>
                  <a:pt x="3495167" y="2565970"/>
                  <a:pt x="3427276" y="2500077"/>
                  <a:pt x="3431270" y="2364296"/>
                </a:cubicBezTo>
                <a:close/>
                <a:moveTo>
                  <a:pt x="3179676" y="2034828"/>
                </a:moveTo>
                <a:lnTo>
                  <a:pt x="3395328" y="2034828"/>
                </a:lnTo>
                <a:cubicBezTo>
                  <a:pt x="3375360" y="2226518"/>
                  <a:pt x="3345409" y="2378273"/>
                  <a:pt x="3305473" y="2490093"/>
                </a:cubicBezTo>
                <a:lnTo>
                  <a:pt x="3071850" y="2490093"/>
                </a:lnTo>
                <a:cubicBezTo>
                  <a:pt x="3127760" y="2346325"/>
                  <a:pt x="3163702" y="2194570"/>
                  <a:pt x="3179676" y="2034828"/>
                </a:cubicBezTo>
                <a:close/>
                <a:moveTo>
                  <a:pt x="3916487" y="1699369"/>
                </a:moveTo>
                <a:lnTo>
                  <a:pt x="3916487" y="1813185"/>
                </a:lnTo>
                <a:lnTo>
                  <a:pt x="4060255" y="1813185"/>
                </a:lnTo>
                <a:cubicBezTo>
                  <a:pt x="4116164" y="1817179"/>
                  <a:pt x="4142123" y="1791221"/>
                  <a:pt x="4138129" y="1735311"/>
                </a:cubicBezTo>
                <a:lnTo>
                  <a:pt x="4138129" y="1699369"/>
                </a:lnTo>
                <a:close/>
                <a:moveTo>
                  <a:pt x="3431270" y="1699369"/>
                </a:moveTo>
                <a:lnTo>
                  <a:pt x="3431270" y="1813185"/>
                </a:lnTo>
                <a:lnTo>
                  <a:pt x="3652912" y="1813185"/>
                </a:lnTo>
                <a:lnTo>
                  <a:pt x="3652912" y="1699369"/>
                </a:lnTo>
                <a:close/>
                <a:moveTo>
                  <a:pt x="2215233" y="1639466"/>
                </a:moveTo>
                <a:lnTo>
                  <a:pt x="2430884" y="1639466"/>
                </a:lnTo>
                <a:cubicBezTo>
                  <a:pt x="2394942" y="1831156"/>
                  <a:pt x="2347020" y="1988902"/>
                  <a:pt x="2287116" y="2112702"/>
                </a:cubicBezTo>
                <a:cubicBezTo>
                  <a:pt x="2362994" y="2112702"/>
                  <a:pt x="2416907" y="2110705"/>
                  <a:pt x="2448856" y="2106712"/>
                </a:cubicBezTo>
                <a:cubicBezTo>
                  <a:pt x="2444862" y="2034828"/>
                  <a:pt x="2432881" y="1944973"/>
                  <a:pt x="2412914" y="1837147"/>
                </a:cubicBezTo>
                <a:lnTo>
                  <a:pt x="2580643" y="1837147"/>
                </a:lnTo>
                <a:cubicBezTo>
                  <a:pt x="2616585" y="2024844"/>
                  <a:pt x="2638550" y="2184586"/>
                  <a:pt x="2646536" y="2316373"/>
                </a:cubicBezTo>
                <a:lnTo>
                  <a:pt x="2466826" y="2316373"/>
                </a:lnTo>
                <a:cubicBezTo>
                  <a:pt x="2466826" y="2292412"/>
                  <a:pt x="2466826" y="2270447"/>
                  <a:pt x="2466826" y="2250480"/>
                </a:cubicBezTo>
                <a:cubicBezTo>
                  <a:pt x="2390949" y="2270447"/>
                  <a:pt x="2307084" y="2280431"/>
                  <a:pt x="2215233" y="2280431"/>
                </a:cubicBezTo>
                <a:lnTo>
                  <a:pt x="2113397" y="2280431"/>
                </a:lnTo>
                <a:lnTo>
                  <a:pt x="2113397" y="2112702"/>
                </a:lnTo>
                <a:cubicBezTo>
                  <a:pt x="2161320" y="1980915"/>
                  <a:pt x="2195265" y="1823169"/>
                  <a:pt x="2215233" y="1639466"/>
                </a:cubicBezTo>
                <a:close/>
                <a:moveTo>
                  <a:pt x="3916487" y="1423814"/>
                </a:moveTo>
                <a:lnTo>
                  <a:pt x="3916487" y="1537630"/>
                </a:lnTo>
                <a:lnTo>
                  <a:pt x="4138129" y="1537630"/>
                </a:lnTo>
                <a:lnTo>
                  <a:pt x="4138129" y="1423814"/>
                </a:lnTo>
                <a:close/>
                <a:moveTo>
                  <a:pt x="3431270" y="1423814"/>
                </a:moveTo>
                <a:lnTo>
                  <a:pt x="3431270" y="1537630"/>
                </a:lnTo>
                <a:lnTo>
                  <a:pt x="3652912" y="1537630"/>
                </a:lnTo>
                <a:lnTo>
                  <a:pt x="3652912" y="1423814"/>
                </a:lnTo>
                <a:close/>
                <a:moveTo>
                  <a:pt x="3185666" y="1256084"/>
                </a:moveTo>
                <a:lnTo>
                  <a:pt x="4383733" y="1256084"/>
                </a:lnTo>
                <a:lnTo>
                  <a:pt x="4383733" y="1747292"/>
                </a:lnTo>
                <a:cubicBezTo>
                  <a:pt x="4387726" y="1907034"/>
                  <a:pt x="4317839" y="1984908"/>
                  <a:pt x="4174071" y="1980915"/>
                </a:cubicBezTo>
                <a:lnTo>
                  <a:pt x="3185666" y="1980915"/>
                </a:lnTo>
                <a:close/>
                <a:moveTo>
                  <a:pt x="2215233" y="1214152"/>
                </a:moveTo>
                <a:lnTo>
                  <a:pt x="2454846" y="1214152"/>
                </a:lnTo>
                <a:cubicBezTo>
                  <a:pt x="2450852" y="1230126"/>
                  <a:pt x="2446859" y="1254088"/>
                  <a:pt x="2442865" y="1286036"/>
                </a:cubicBezTo>
                <a:cubicBezTo>
                  <a:pt x="2434878" y="1306004"/>
                  <a:pt x="2430884" y="1321978"/>
                  <a:pt x="2430884" y="1333959"/>
                </a:cubicBezTo>
                <a:lnTo>
                  <a:pt x="2904121" y="1333959"/>
                </a:lnTo>
                <a:lnTo>
                  <a:pt x="2904121" y="2340335"/>
                </a:lnTo>
                <a:cubicBezTo>
                  <a:pt x="2912108" y="2500077"/>
                  <a:pt x="2836230" y="2577951"/>
                  <a:pt x="2676488" y="2573958"/>
                </a:cubicBezTo>
                <a:lnTo>
                  <a:pt x="2460836" y="2573958"/>
                </a:lnTo>
                <a:lnTo>
                  <a:pt x="2460836" y="2418209"/>
                </a:lnTo>
                <a:lnTo>
                  <a:pt x="2604604" y="2418209"/>
                </a:lnTo>
                <a:cubicBezTo>
                  <a:pt x="2652527" y="2422202"/>
                  <a:pt x="2676488" y="2396244"/>
                  <a:pt x="2676488" y="2340335"/>
                </a:cubicBezTo>
                <a:lnTo>
                  <a:pt x="2676488" y="1507678"/>
                </a:lnTo>
                <a:lnTo>
                  <a:pt x="2353010" y="1507678"/>
                </a:lnTo>
                <a:cubicBezTo>
                  <a:pt x="2297100" y="1599530"/>
                  <a:pt x="2207246" y="1659433"/>
                  <a:pt x="2083445" y="1687388"/>
                </a:cubicBezTo>
                <a:lnTo>
                  <a:pt x="2083445" y="1555601"/>
                </a:lnTo>
                <a:cubicBezTo>
                  <a:pt x="2159323" y="1487711"/>
                  <a:pt x="2203252" y="1373894"/>
                  <a:pt x="2215233" y="1214152"/>
                </a:cubicBezTo>
                <a:close/>
                <a:moveTo>
                  <a:pt x="1730016" y="1208162"/>
                </a:moveTo>
                <a:lnTo>
                  <a:pt x="1963638" y="1208162"/>
                </a:lnTo>
                <a:lnTo>
                  <a:pt x="1963638" y="1387872"/>
                </a:lnTo>
                <a:lnTo>
                  <a:pt x="2083445" y="1387872"/>
                </a:lnTo>
                <a:lnTo>
                  <a:pt x="2083445" y="1543620"/>
                </a:lnTo>
                <a:lnTo>
                  <a:pt x="1963638" y="1543620"/>
                </a:lnTo>
                <a:cubicBezTo>
                  <a:pt x="1987600" y="1659433"/>
                  <a:pt x="2029532" y="1763266"/>
                  <a:pt x="2089436" y="1855118"/>
                </a:cubicBezTo>
                <a:lnTo>
                  <a:pt x="2089436" y="2076760"/>
                </a:lnTo>
                <a:cubicBezTo>
                  <a:pt x="2077455" y="2060786"/>
                  <a:pt x="2059484" y="2038821"/>
                  <a:pt x="2035522" y="2010866"/>
                </a:cubicBezTo>
                <a:cubicBezTo>
                  <a:pt x="2003574" y="1970931"/>
                  <a:pt x="1979613" y="1940979"/>
                  <a:pt x="1963638" y="1921011"/>
                </a:cubicBezTo>
                <a:lnTo>
                  <a:pt x="1963638" y="2591929"/>
                </a:lnTo>
                <a:lnTo>
                  <a:pt x="1730016" y="2591929"/>
                </a:lnTo>
                <a:lnTo>
                  <a:pt x="1730016" y="2046808"/>
                </a:lnTo>
                <a:cubicBezTo>
                  <a:pt x="1690080" y="2126679"/>
                  <a:pt x="1630177" y="2216534"/>
                  <a:pt x="1550306" y="2316373"/>
                </a:cubicBezTo>
                <a:lnTo>
                  <a:pt x="1550306" y="2076760"/>
                </a:lnTo>
                <a:cubicBezTo>
                  <a:pt x="1634170" y="1909031"/>
                  <a:pt x="1692077" y="1731317"/>
                  <a:pt x="1724026" y="1543620"/>
                </a:cubicBezTo>
                <a:lnTo>
                  <a:pt x="1574267" y="1543620"/>
                </a:lnTo>
                <a:lnTo>
                  <a:pt x="1574267" y="1387872"/>
                </a:lnTo>
                <a:lnTo>
                  <a:pt x="1730016" y="1387872"/>
                </a:lnTo>
                <a:close/>
                <a:moveTo>
                  <a:pt x="603833" y="1202171"/>
                </a:moveTo>
                <a:lnTo>
                  <a:pt x="879389" y="1202171"/>
                </a:lnTo>
                <a:lnTo>
                  <a:pt x="879389" y="1345939"/>
                </a:lnTo>
                <a:lnTo>
                  <a:pt x="1316683" y="1345939"/>
                </a:lnTo>
                <a:lnTo>
                  <a:pt x="1316683" y="1525649"/>
                </a:lnTo>
                <a:lnTo>
                  <a:pt x="879389" y="1525649"/>
                </a:lnTo>
                <a:lnTo>
                  <a:pt x="879389" y="1795214"/>
                </a:lnTo>
                <a:lnTo>
                  <a:pt x="1418519" y="1795214"/>
                </a:lnTo>
                <a:lnTo>
                  <a:pt x="1418519" y="1968934"/>
                </a:lnTo>
                <a:lnTo>
                  <a:pt x="1035137" y="1968934"/>
                </a:lnTo>
                <a:lnTo>
                  <a:pt x="1035137" y="2316373"/>
                </a:lnTo>
                <a:cubicBezTo>
                  <a:pt x="1031144" y="2372283"/>
                  <a:pt x="1055105" y="2398241"/>
                  <a:pt x="1107021" y="2394248"/>
                </a:cubicBezTo>
                <a:lnTo>
                  <a:pt x="1142963" y="2394248"/>
                </a:lnTo>
                <a:cubicBezTo>
                  <a:pt x="1190886" y="2394248"/>
                  <a:pt x="1212851" y="2372283"/>
                  <a:pt x="1208857" y="2328354"/>
                </a:cubicBezTo>
                <a:lnTo>
                  <a:pt x="1208857" y="2268451"/>
                </a:lnTo>
                <a:lnTo>
                  <a:pt x="1412528" y="2268451"/>
                </a:lnTo>
                <a:lnTo>
                  <a:pt x="1412528" y="2346325"/>
                </a:lnTo>
                <a:cubicBezTo>
                  <a:pt x="1416522" y="2486099"/>
                  <a:pt x="1342641" y="2555987"/>
                  <a:pt x="1190886" y="2555987"/>
                </a:cubicBezTo>
                <a:lnTo>
                  <a:pt x="999195" y="2555987"/>
                </a:lnTo>
                <a:cubicBezTo>
                  <a:pt x="847440" y="2555987"/>
                  <a:pt x="771563" y="2480109"/>
                  <a:pt x="771563" y="2328354"/>
                </a:cubicBezTo>
                <a:lnTo>
                  <a:pt x="771563" y="1968934"/>
                </a:lnTo>
                <a:lnTo>
                  <a:pt x="627795" y="1968934"/>
                </a:lnTo>
                <a:cubicBezTo>
                  <a:pt x="619808" y="2300399"/>
                  <a:pt x="422127" y="2504070"/>
                  <a:pt x="34752" y="2579948"/>
                </a:cubicBezTo>
                <a:lnTo>
                  <a:pt x="34752" y="2442170"/>
                </a:lnTo>
                <a:cubicBezTo>
                  <a:pt x="250404" y="2350318"/>
                  <a:pt x="362223" y="2192573"/>
                  <a:pt x="370211" y="1968934"/>
                </a:cubicBezTo>
                <a:lnTo>
                  <a:pt x="34752" y="1968934"/>
                </a:lnTo>
                <a:lnTo>
                  <a:pt x="34752" y="1795214"/>
                </a:lnTo>
                <a:lnTo>
                  <a:pt x="603833" y="1795214"/>
                </a:lnTo>
                <a:lnTo>
                  <a:pt x="603833" y="1525649"/>
                </a:lnTo>
                <a:lnTo>
                  <a:pt x="406153" y="1525649"/>
                </a:lnTo>
                <a:cubicBezTo>
                  <a:pt x="338262" y="1629482"/>
                  <a:pt x="224446" y="1699369"/>
                  <a:pt x="64704" y="1735311"/>
                </a:cubicBezTo>
                <a:lnTo>
                  <a:pt x="64704" y="1585553"/>
                </a:lnTo>
                <a:cubicBezTo>
                  <a:pt x="164542" y="1513669"/>
                  <a:pt x="224446" y="1397856"/>
                  <a:pt x="244414" y="1238113"/>
                </a:cubicBezTo>
                <a:lnTo>
                  <a:pt x="501998" y="1238113"/>
                </a:lnTo>
                <a:cubicBezTo>
                  <a:pt x="498004" y="1278049"/>
                  <a:pt x="490017" y="1313991"/>
                  <a:pt x="478036" y="1345939"/>
                </a:cubicBezTo>
                <a:lnTo>
                  <a:pt x="603833" y="1345939"/>
                </a:lnTo>
                <a:close/>
                <a:moveTo>
                  <a:pt x="3661171" y="607219"/>
                </a:moveTo>
                <a:lnTo>
                  <a:pt x="3661171" y="696516"/>
                </a:lnTo>
                <a:lnTo>
                  <a:pt x="3821906" y="696516"/>
                </a:lnTo>
                <a:lnTo>
                  <a:pt x="3821906" y="607219"/>
                </a:lnTo>
                <a:close/>
                <a:moveTo>
                  <a:pt x="3661171" y="401836"/>
                </a:moveTo>
                <a:lnTo>
                  <a:pt x="3661171" y="491133"/>
                </a:lnTo>
                <a:lnTo>
                  <a:pt x="3821906" y="491133"/>
                </a:lnTo>
                <a:lnTo>
                  <a:pt x="3821906" y="401836"/>
                </a:lnTo>
                <a:close/>
                <a:moveTo>
                  <a:pt x="4040683" y="312540"/>
                </a:moveTo>
                <a:lnTo>
                  <a:pt x="4205882" y="312540"/>
                </a:lnTo>
                <a:lnTo>
                  <a:pt x="4205882" y="848321"/>
                </a:lnTo>
                <a:lnTo>
                  <a:pt x="4040683" y="848321"/>
                </a:lnTo>
                <a:close/>
                <a:moveTo>
                  <a:pt x="3487042" y="281286"/>
                </a:moveTo>
                <a:lnTo>
                  <a:pt x="3991570" y="281286"/>
                </a:lnTo>
                <a:lnTo>
                  <a:pt x="3991570" y="875110"/>
                </a:lnTo>
                <a:cubicBezTo>
                  <a:pt x="3994546" y="979290"/>
                  <a:pt x="3948410" y="1029891"/>
                  <a:pt x="3853160" y="1026915"/>
                </a:cubicBezTo>
                <a:lnTo>
                  <a:pt x="3746003" y="1026915"/>
                </a:lnTo>
                <a:lnTo>
                  <a:pt x="3746003" y="915293"/>
                </a:lnTo>
                <a:lnTo>
                  <a:pt x="3781722" y="915293"/>
                </a:lnTo>
                <a:cubicBezTo>
                  <a:pt x="3811488" y="918270"/>
                  <a:pt x="3824882" y="903387"/>
                  <a:pt x="3821906" y="870645"/>
                </a:cubicBezTo>
                <a:lnTo>
                  <a:pt x="3821906" y="808137"/>
                </a:lnTo>
                <a:lnTo>
                  <a:pt x="3661171" y="808137"/>
                </a:lnTo>
                <a:lnTo>
                  <a:pt x="3661171" y="1031379"/>
                </a:lnTo>
                <a:lnTo>
                  <a:pt x="3487042" y="1031379"/>
                </a:lnTo>
                <a:close/>
                <a:moveTo>
                  <a:pt x="4250530" y="267891"/>
                </a:moveTo>
                <a:lnTo>
                  <a:pt x="4429124" y="267891"/>
                </a:lnTo>
                <a:lnTo>
                  <a:pt x="4429124" y="888504"/>
                </a:lnTo>
                <a:cubicBezTo>
                  <a:pt x="4429124" y="983754"/>
                  <a:pt x="4381500" y="1029891"/>
                  <a:pt x="4286250" y="1026915"/>
                </a:cubicBezTo>
                <a:lnTo>
                  <a:pt x="4134444" y="1026915"/>
                </a:lnTo>
                <a:lnTo>
                  <a:pt x="4134444" y="906364"/>
                </a:lnTo>
                <a:lnTo>
                  <a:pt x="4210347" y="906364"/>
                </a:lnTo>
                <a:cubicBezTo>
                  <a:pt x="4240112" y="909340"/>
                  <a:pt x="4253507" y="897434"/>
                  <a:pt x="4250530" y="870645"/>
                </a:cubicBezTo>
                <a:close/>
                <a:moveTo>
                  <a:pt x="53578" y="62508"/>
                </a:moveTo>
                <a:lnTo>
                  <a:pt x="473273" y="62508"/>
                </a:lnTo>
                <a:lnTo>
                  <a:pt x="473273" y="187524"/>
                </a:lnTo>
                <a:lnTo>
                  <a:pt x="53578" y="187524"/>
                </a:lnTo>
                <a:close/>
                <a:moveTo>
                  <a:pt x="2125265" y="17860"/>
                </a:moveTo>
                <a:lnTo>
                  <a:pt x="2125265" y="156270"/>
                </a:lnTo>
                <a:cubicBezTo>
                  <a:pt x="2009179" y="183059"/>
                  <a:pt x="1902023" y="194965"/>
                  <a:pt x="1803796" y="191989"/>
                </a:cubicBezTo>
                <a:lnTo>
                  <a:pt x="1790402" y="191989"/>
                </a:lnTo>
                <a:lnTo>
                  <a:pt x="1790402" y="312540"/>
                </a:lnTo>
                <a:lnTo>
                  <a:pt x="2111870" y="312540"/>
                </a:lnTo>
                <a:lnTo>
                  <a:pt x="2111870" y="442020"/>
                </a:lnTo>
                <a:lnTo>
                  <a:pt x="1790402" y="442020"/>
                </a:lnTo>
                <a:lnTo>
                  <a:pt x="1790402" y="575965"/>
                </a:lnTo>
                <a:lnTo>
                  <a:pt x="2187773" y="575965"/>
                </a:lnTo>
                <a:lnTo>
                  <a:pt x="2187773" y="709911"/>
                </a:lnTo>
                <a:lnTo>
                  <a:pt x="1790402" y="709911"/>
                </a:lnTo>
                <a:lnTo>
                  <a:pt x="1790402" y="839391"/>
                </a:lnTo>
                <a:cubicBezTo>
                  <a:pt x="1793378" y="964407"/>
                  <a:pt x="1729382" y="1025426"/>
                  <a:pt x="1598413" y="1022450"/>
                </a:cubicBezTo>
                <a:lnTo>
                  <a:pt x="1442144" y="1022450"/>
                </a:lnTo>
                <a:lnTo>
                  <a:pt x="1442144" y="901899"/>
                </a:lnTo>
                <a:lnTo>
                  <a:pt x="1509116" y="901899"/>
                </a:lnTo>
                <a:cubicBezTo>
                  <a:pt x="1559718" y="904876"/>
                  <a:pt x="1583531" y="879575"/>
                  <a:pt x="1580554" y="825997"/>
                </a:cubicBezTo>
                <a:lnTo>
                  <a:pt x="1580554" y="709911"/>
                </a:lnTo>
                <a:lnTo>
                  <a:pt x="1147464" y="709911"/>
                </a:lnTo>
                <a:lnTo>
                  <a:pt x="1147464" y="575965"/>
                </a:lnTo>
                <a:lnTo>
                  <a:pt x="1580554" y="575965"/>
                </a:lnTo>
                <a:lnTo>
                  <a:pt x="1580554" y="442020"/>
                </a:lnTo>
                <a:lnTo>
                  <a:pt x="1227832" y="442020"/>
                </a:lnTo>
                <a:lnTo>
                  <a:pt x="1227832" y="312540"/>
                </a:lnTo>
                <a:lnTo>
                  <a:pt x="1580554" y="312540"/>
                </a:lnTo>
                <a:lnTo>
                  <a:pt x="1580554" y="191989"/>
                </a:lnTo>
                <a:lnTo>
                  <a:pt x="1214437" y="191989"/>
                </a:lnTo>
                <a:lnTo>
                  <a:pt x="1214437" y="58043"/>
                </a:lnTo>
                <a:lnTo>
                  <a:pt x="1777007" y="58043"/>
                </a:lnTo>
                <a:cubicBezTo>
                  <a:pt x="1893093" y="61020"/>
                  <a:pt x="2009179" y="47625"/>
                  <a:pt x="2125265" y="17860"/>
                </a:cubicBezTo>
                <a:close/>
                <a:moveTo>
                  <a:pt x="2665511" y="13395"/>
                </a:moveTo>
                <a:lnTo>
                  <a:pt x="2848570" y="13395"/>
                </a:lnTo>
                <a:cubicBezTo>
                  <a:pt x="2875359" y="69950"/>
                  <a:pt x="2894706" y="127993"/>
                  <a:pt x="2906612" y="187524"/>
                </a:cubicBezTo>
                <a:lnTo>
                  <a:pt x="3254870" y="187524"/>
                </a:lnTo>
                <a:lnTo>
                  <a:pt x="3254870" y="317004"/>
                </a:lnTo>
                <a:lnTo>
                  <a:pt x="2701230" y="830461"/>
                </a:lnTo>
                <a:cubicBezTo>
                  <a:pt x="2736948" y="866180"/>
                  <a:pt x="2784574" y="884040"/>
                  <a:pt x="2844105" y="884040"/>
                </a:cubicBezTo>
                <a:lnTo>
                  <a:pt x="3321843" y="884040"/>
                </a:lnTo>
                <a:lnTo>
                  <a:pt x="3321843" y="1004590"/>
                </a:lnTo>
                <a:lnTo>
                  <a:pt x="2799456" y="1004590"/>
                </a:lnTo>
                <a:cubicBezTo>
                  <a:pt x="2707183" y="1004590"/>
                  <a:pt x="2631280" y="977801"/>
                  <a:pt x="2571749" y="924223"/>
                </a:cubicBezTo>
                <a:cubicBezTo>
                  <a:pt x="2497335" y="980778"/>
                  <a:pt x="2405062" y="1010544"/>
                  <a:pt x="2294929" y="1013520"/>
                </a:cubicBezTo>
                <a:lnTo>
                  <a:pt x="2294929" y="906364"/>
                </a:lnTo>
                <a:cubicBezTo>
                  <a:pt x="2354460" y="888504"/>
                  <a:pt x="2402085" y="860227"/>
                  <a:pt x="2437804" y="821532"/>
                </a:cubicBezTo>
                <a:lnTo>
                  <a:pt x="2960191" y="317004"/>
                </a:lnTo>
                <a:lnTo>
                  <a:pt x="2357437" y="317004"/>
                </a:lnTo>
                <a:lnTo>
                  <a:pt x="2357437" y="187524"/>
                </a:lnTo>
                <a:lnTo>
                  <a:pt x="2710160" y="187524"/>
                </a:lnTo>
                <a:cubicBezTo>
                  <a:pt x="2704206" y="136922"/>
                  <a:pt x="2689324" y="78879"/>
                  <a:pt x="2665511" y="13395"/>
                </a:cubicBezTo>
                <a:close/>
                <a:moveTo>
                  <a:pt x="3612058" y="4465"/>
                </a:moveTo>
                <a:lnTo>
                  <a:pt x="3817441" y="4465"/>
                </a:lnTo>
                <a:cubicBezTo>
                  <a:pt x="3820417" y="37207"/>
                  <a:pt x="3826370" y="66973"/>
                  <a:pt x="3835300" y="93762"/>
                </a:cubicBezTo>
                <a:lnTo>
                  <a:pt x="4067472" y="93762"/>
                </a:lnTo>
                <a:cubicBezTo>
                  <a:pt x="4076402" y="69950"/>
                  <a:pt x="4082355" y="40184"/>
                  <a:pt x="4085332" y="4465"/>
                </a:cubicBezTo>
                <a:lnTo>
                  <a:pt x="4290714" y="4465"/>
                </a:lnTo>
                <a:cubicBezTo>
                  <a:pt x="4287738" y="37207"/>
                  <a:pt x="4281784" y="66973"/>
                  <a:pt x="4272855" y="93762"/>
                </a:cubicBezTo>
                <a:lnTo>
                  <a:pt x="4473773" y="93762"/>
                </a:lnTo>
                <a:lnTo>
                  <a:pt x="4473773" y="227707"/>
                </a:lnTo>
                <a:lnTo>
                  <a:pt x="3433464" y="227707"/>
                </a:lnTo>
                <a:lnTo>
                  <a:pt x="3433464" y="93762"/>
                </a:lnTo>
                <a:lnTo>
                  <a:pt x="3629917" y="93762"/>
                </a:lnTo>
                <a:cubicBezTo>
                  <a:pt x="3620988" y="66973"/>
                  <a:pt x="3615034" y="37207"/>
                  <a:pt x="3612058" y="4465"/>
                </a:cubicBezTo>
                <a:close/>
                <a:moveTo>
                  <a:pt x="584894" y="0"/>
                </a:moveTo>
                <a:lnTo>
                  <a:pt x="763488" y="0"/>
                </a:lnTo>
                <a:lnTo>
                  <a:pt x="763488" y="98227"/>
                </a:lnTo>
                <a:lnTo>
                  <a:pt x="763488" y="138411"/>
                </a:lnTo>
                <a:lnTo>
                  <a:pt x="1022449" y="138411"/>
                </a:lnTo>
                <a:lnTo>
                  <a:pt x="1022449" y="848321"/>
                </a:lnTo>
                <a:cubicBezTo>
                  <a:pt x="1025425" y="961430"/>
                  <a:pt x="971847" y="1016497"/>
                  <a:pt x="861714" y="1013520"/>
                </a:cubicBezTo>
                <a:lnTo>
                  <a:pt x="732234" y="1013520"/>
                </a:lnTo>
                <a:lnTo>
                  <a:pt x="732234" y="897434"/>
                </a:lnTo>
                <a:lnTo>
                  <a:pt x="799207" y="897434"/>
                </a:lnTo>
                <a:cubicBezTo>
                  <a:pt x="828972" y="897434"/>
                  <a:pt x="843855" y="881063"/>
                  <a:pt x="843855" y="848321"/>
                </a:cubicBezTo>
                <a:lnTo>
                  <a:pt x="843855" y="263426"/>
                </a:lnTo>
                <a:lnTo>
                  <a:pt x="759023" y="263426"/>
                </a:lnTo>
                <a:cubicBezTo>
                  <a:pt x="756046" y="483692"/>
                  <a:pt x="735210" y="644426"/>
                  <a:pt x="696515" y="745629"/>
                </a:cubicBezTo>
                <a:cubicBezTo>
                  <a:pt x="663773" y="846833"/>
                  <a:pt x="592335" y="945059"/>
                  <a:pt x="482203" y="1040309"/>
                </a:cubicBezTo>
                <a:lnTo>
                  <a:pt x="482203" y="924223"/>
                </a:lnTo>
                <a:lnTo>
                  <a:pt x="366117" y="924223"/>
                </a:lnTo>
                <a:cubicBezTo>
                  <a:pt x="363140" y="915293"/>
                  <a:pt x="361652" y="903387"/>
                  <a:pt x="361652" y="888504"/>
                </a:cubicBezTo>
                <a:cubicBezTo>
                  <a:pt x="266402" y="903387"/>
                  <a:pt x="148828" y="910829"/>
                  <a:pt x="8929" y="910829"/>
                </a:cubicBezTo>
                <a:lnTo>
                  <a:pt x="8929" y="772418"/>
                </a:lnTo>
                <a:cubicBezTo>
                  <a:pt x="68461" y="665262"/>
                  <a:pt x="107156" y="559594"/>
                  <a:pt x="125015" y="455415"/>
                </a:cubicBezTo>
                <a:lnTo>
                  <a:pt x="0" y="455415"/>
                </a:lnTo>
                <a:lnTo>
                  <a:pt x="0" y="330399"/>
                </a:lnTo>
                <a:lnTo>
                  <a:pt x="504527" y="330399"/>
                </a:lnTo>
                <a:lnTo>
                  <a:pt x="504527" y="455415"/>
                </a:lnTo>
                <a:lnTo>
                  <a:pt x="312539" y="455415"/>
                </a:lnTo>
                <a:cubicBezTo>
                  <a:pt x="282773" y="583407"/>
                  <a:pt x="235148" y="689075"/>
                  <a:pt x="169664" y="772418"/>
                </a:cubicBezTo>
                <a:cubicBezTo>
                  <a:pt x="232171" y="772418"/>
                  <a:pt x="288726" y="769442"/>
                  <a:pt x="339328" y="763489"/>
                </a:cubicBezTo>
                <a:cubicBezTo>
                  <a:pt x="333375" y="733723"/>
                  <a:pt x="321468" y="684610"/>
                  <a:pt x="303609" y="616149"/>
                </a:cubicBezTo>
                <a:cubicBezTo>
                  <a:pt x="297656" y="592336"/>
                  <a:pt x="293191" y="574477"/>
                  <a:pt x="290214" y="562571"/>
                </a:cubicBezTo>
                <a:lnTo>
                  <a:pt x="428625" y="562571"/>
                </a:lnTo>
                <a:cubicBezTo>
                  <a:pt x="458390" y="645915"/>
                  <a:pt x="483691" y="736700"/>
                  <a:pt x="504527" y="834926"/>
                </a:cubicBezTo>
                <a:cubicBezTo>
                  <a:pt x="558105" y="733723"/>
                  <a:pt x="584894" y="543223"/>
                  <a:pt x="584894" y="263426"/>
                </a:cubicBezTo>
                <a:lnTo>
                  <a:pt x="513457" y="263426"/>
                </a:lnTo>
                <a:lnTo>
                  <a:pt x="513457" y="138411"/>
                </a:lnTo>
                <a:lnTo>
                  <a:pt x="584894" y="1384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9000">
              <a:solidFill>
                <a:schemeClr val="bg1"/>
              </a:solidFill>
              <a:latin typeface="方正正大黑简体" pitchFamily="2" charset="-122"/>
              <a:ea typeface="方正正大黑简体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9" y="1225069"/>
            <a:ext cx="3248391" cy="3648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889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0" bldLvl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637993" y="1505904"/>
            <a:ext cx="188686" cy="740230"/>
            <a:chOff x="3131479" y="1523999"/>
            <a:chExt cx="188686" cy="740230"/>
          </a:xfrm>
        </p:grpSpPr>
        <p:sp>
          <p:nvSpPr>
            <p:cNvPr id="24" name="任意多边形 23"/>
            <p:cNvSpPr/>
            <p:nvPr/>
          </p:nvSpPr>
          <p:spPr>
            <a:xfrm>
              <a:off x="3178629" y="1596571"/>
              <a:ext cx="116465" cy="667658"/>
            </a:xfrm>
            <a:custGeom>
              <a:avLst/>
              <a:gdLst>
                <a:gd name="connsiteX0" fmla="*/ 0 w 116465"/>
                <a:gd name="connsiteY0" fmla="*/ 667658 h 667658"/>
                <a:gd name="connsiteX1" fmla="*/ 116114 w 116465"/>
                <a:gd name="connsiteY1" fmla="*/ 362858 h 667658"/>
                <a:gd name="connsiteX2" fmla="*/ 29028 w 116465"/>
                <a:gd name="connsiteY2" fmla="*/ 0 h 667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465" h="667658">
                  <a:moveTo>
                    <a:pt x="0" y="667658"/>
                  </a:moveTo>
                  <a:cubicBezTo>
                    <a:pt x="55638" y="570896"/>
                    <a:pt x="111276" y="474134"/>
                    <a:pt x="116114" y="362858"/>
                  </a:cubicBezTo>
                  <a:cubicBezTo>
                    <a:pt x="120952" y="251582"/>
                    <a:pt x="74990" y="125791"/>
                    <a:pt x="29028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6638370">
              <a:off x="3153250" y="1502228"/>
              <a:ext cx="145143" cy="188686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228658" y="2442075"/>
            <a:ext cx="817856" cy="188686"/>
            <a:chOff x="1228658" y="2442074"/>
            <a:chExt cx="817856" cy="188686"/>
          </a:xfrm>
        </p:grpSpPr>
        <p:sp>
          <p:nvSpPr>
            <p:cNvPr id="25" name="任意多边形 24"/>
            <p:cNvSpPr/>
            <p:nvPr/>
          </p:nvSpPr>
          <p:spPr>
            <a:xfrm>
              <a:off x="1291771" y="2445816"/>
              <a:ext cx="754743" cy="119630"/>
            </a:xfrm>
            <a:custGeom>
              <a:avLst/>
              <a:gdLst>
                <a:gd name="connsiteX0" fmla="*/ 754743 w 754743"/>
                <a:gd name="connsiteY0" fmla="*/ 18030 h 119630"/>
                <a:gd name="connsiteX1" fmla="*/ 362857 w 754743"/>
                <a:gd name="connsiteY1" fmla="*/ 3516 h 119630"/>
                <a:gd name="connsiteX2" fmla="*/ 145143 w 754743"/>
                <a:gd name="connsiteY2" fmla="*/ 76087 h 119630"/>
                <a:gd name="connsiteX3" fmla="*/ 0 w 754743"/>
                <a:gd name="connsiteY3" fmla="*/ 119630 h 11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743" h="119630">
                  <a:moveTo>
                    <a:pt x="754743" y="18030"/>
                  </a:moveTo>
                  <a:cubicBezTo>
                    <a:pt x="609600" y="5935"/>
                    <a:pt x="464457" y="-6160"/>
                    <a:pt x="362857" y="3516"/>
                  </a:cubicBezTo>
                  <a:cubicBezTo>
                    <a:pt x="261257" y="13192"/>
                    <a:pt x="205619" y="56735"/>
                    <a:pt x="145143" y="76087"/>
                  </a:cubicBezTo>
                  <a:cubicBezTo>
                    <a:pt x="84667" y="95439"/>
                    <a:pt x="42333" y="107534"/>
                    <a:pt x="0" y="11963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1292537">
              <a:off x="1228658" y="2442074"/>
              <a:ext cx="145143" cy="188686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488175" y="2816796"/>
            <a:ext cx="167940" cy="595685"/>
            <a:chOff x="2488175" y="2816792"/>
            <a:chExt cx="167940" cy="595685"/>
          </a:xfrm>
        </p:grpSpPr>
        <p:sp>
          <p:nvSpPr>
            <p:cNvPr id="26" name="任意多边形 25"/>
            <p:cNvSpPr/>
            <p:nvPr/>
          </p:nvSpPr>
          <p:spPr>
            <a:xfrm>
              <a:off x="2583544" y="2816792"/>
              <a:ext cx="72571" cy="566057"/>
            </a:xfrm>
            <a:custGeom>
              <a:avLst/>
              <a:gdLst>
                <a:gd name="connsiteX0" fmla="*/ 72571 w 72571"/>
                <a:gd name="connsiteY0" fmla="*/ 0 h 566057"/>
                <a:gd name="connsiteX1" fmla="*/ 0 w 72571"/>
                <a:gd name="connsiteY1" fmla="*/ 566057 h 566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71" h="566057">
                  <a:moveTo>
                    <a:pt x="72571" y="0"/>
                  </a:moveTo>
                  <a:lnTo>
                    <a:pt x="0" y="5660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 rot="18932917">
              <a:off x="2488175" y="3223791"/>
              <a:ext cx="145143" cy="188686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222171" y="2471103"/>
            <a:ext cx="540114" cy="188686"/>
            <a:chOff x="3222171" y="2471103"/>
            <a:chExt cx="540114" cy="188686"/>
          </a:xfrm>
        </p:grpSpPr>
        <p:sp>
          <p:nvSpPr>
            <p:cNvPr id="10" name="任意多边形 9"/>
            <p:cNvSpPr/>
            <p:nvPr/>
          </p:nvSpPr>
          <p:spPr>
            <a:xfrm>
              <a:off x="3222171" y="2536417"/>
              <a:ext cx="464457" cy="14515"/>
            </a:xfrm>
            <a:custGeom>
              <a:avLst/>
              <a:gdLst>
                <a:gd name="connsiteX0" fmla="*/ 0 w 464457"/>
                <a:gd name="connsiteY0" fmla="*/ 14515 h 14515"/>
                <a:gd name="connsiteX1" fmla="*/ 464457 w 464457"/>
                <a:gd name="connsiteY1" fmla="*/ 0 h 14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457" h="14515">
                  <a:moveTo>
                    <a:pt x="0" y="14515"/>
                  </a:moveTo>
                  <a:lnTo>
                    <a:pt x="464457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 rot="13078210">
              <a:off x="3617142" y="2471103"/>
              <a:ext cx="145143" cy="188686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0466" y="90578"/>
            <a:ext cx="3260035" cy="595228"/>
            <a:chOff x="2824132" y="2586104"/>
            <a:chExt cx="3260035" cy="595228"/>
          </a:xfrm>
        </p:grpSpPr>
        <p:sp>
          <p:nvSpPr>
            <p:cNvPr id="33" name="任意多边形 32"/>
            <p:cNvSpPr/>
            <p:nvPr/>
          </p:nvSpPr>
          <p:spPr>
            <a:xfrm>
              <a:off x="2824132" y="258610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rot="21349957">
              <a:off x="4295685" y="2652109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设计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83694" y="265811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050973" y="1715484"/>
            <a:ext cx="3788228" cy="23083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积分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系统，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作为公司级通用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系统，可以进行系统级复用。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主要功能，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采集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异构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的用户动作行为，根据系统的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规则，计算用户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积分、评定用户经验等级和荣誉等级，并进行云币奖励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；支持灵活的积分计算规则。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180920" y="1446733"/>
            <a:ext cx="1852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55548" y="2284289"/>
            <a:ext cx="1852126" cy="538728"/>
            <a:chOff x="1755548" y="2284289"/>
            <a:chExt cx="1852126" cy="538728"/>
          </a:xfrm>
        </p:grpSpPr>
        <p:sp>
          <p:nvSpPr>
            <p:cNvPr id="3" name="椭圆 2"/>
            <p:cNvSpPr/>
            <p:nvPr/>
          </p:nvSpPr>
          <p:spPr>
            <a:xfrm>
              <a:off x="2067287" y="2284289"/>
              <a:ext cx="1152128" cy="538728"/>
            </a:xfrm>
            <a:custGeom>
              <a:avLst/>
              <a:gdLst>
                <a:gd name="connsiteX0" fmla="*/ 0 w 1152128"/>
                <a:gd name="connsiteY0" fmla="*/ 216024 h 432048"/>
                <a:gd name="connsiteX1" fmla="*/ 576064 w 1152128"/>
                <a:gd name="connsiteY1" fmla="*/ 0 h 432048"/>
                <a:gd name="connsiteX2" fmla="*/ 1152128 w 1152128"/>
                <a:gd name="connsiteY2" fmla="*/ 216024 h 432048"/>
                <a:gd name="connsiteX3" fmla="*/ 576064 w 1152128"/>
                <a:gd name="connsiteY3" fmla="*/ 432048 h 432048"/>
                <a:gd name="connsiteX4" fmla="*/ 0 w 1152128"/>
                <a:gd name="connsiteY4" fmla="*/ 216024 h 432048"/>
                <a:gd name="connsiteX0" fmla="*/ 576064 w 1152128"/>
                <a:gd name="connsiteY0" fmla="*/ 432048 h 523488"/>
                <a:gd name="connsiteX1" fmla="*/ 0 w 1152128"/>
                <a:gd name="connsiteY1" fmla="*/ 216024 h 523488"/>
                <a:gd name="connsiteX2" fmla="*/ 576064 w 1152128"/>
                <a:gd name="connsiteY2" fmla="*/ 0 h 523488"/>
                <a:gd name="connsiteX3" fmla="*/ 1152128 w 1152128"/>
                <a:gd name="connsiteY3" fmla="*/ 216024 h 523488"/>
                <a:gd name="connsiteX4" fmla="*/ 667504 w 1152128"/>
                <a:gd name="connsiteY4" fmla="*/ 523488 h 523488"/>
                <a:gd name="connsiteX0" fmla="*/ 576064 w 1152128"/>
                <a:gd name="connsiteY0" fmla="*/ 432048 h 538728"/>
                <a:gd name="connsiteX1" fmla="*/ 0 w 1152128"/>
                <a:gd name="connsiteY1" fmla="*/ 216024 h 538728"/>
                <a:gd name="connsiteX2" fmla="*/ 576064 w 1152128"/>
                <a:gd name="connsiteY2" fmla="*/ 0 h 538728"/>
                <a:gd name="connsiteX3" fmla="*/ 1152128 w 1152128"/>
                <a:gd name="connsiteY3" fmla="*/ 216024 h 538728"/>
                <a:gd name="connsiteX4" fmla="*/ 461764 w 1152128"/>
                <a:gd name="connsiteY4" fmla="*/ 538728 h 53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128" h="538728">
                  <a:moveTo>
                    <a:pt x="576064" y="432048"/>
                  </a:moveTo>
                  <a:cubicBezTo>
                    <a:pt x="257913" y="432048"/>
                    <a:pt x="0" y="335331"/>
                    <a:pt x="0" y="216024"/>
                  </a:cubicBezTo>
                  <a:cubicBezTo>
                    <a:pt x="0" y="96717"/>
                    <a:pt x="257913" y="0"/>
                    <a:pt x="576064" y="0"/>
                  </a:cubicBezTo>
                  <a:cubicBezTo>
                    <a:pt x="894215" y="0"/>
                    <a:pt x="1152128" y="96717"/>
                    <a:pt x="1152128" y="216024"/>
                  </a:cubicBezTo>
                  <a:cubicBezTo>
                    <a:pt x="1152128" y="335331"/>
                    <a:pt x="688475" y="447288"/>
                    <a:pt x="461764" y="53872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755548" y="2315647"/>
              <a:ext cx="18521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设计原则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39434" y="969477"/>
            <a:ext cx="1852126" cy="432048"/>
            <a:chOff x="1639434" y="969477"/>
            <a:chExt cx="1852126" cy="432048"/>
          </a:xfrm>
        </p:grpSpPr>
        <p:sp>
          <p:nvSpPr>
            <p:cNvPr id="9" name="椭圆 8"/>
            <p:cNvSpPr/>
            <p:nvPr/>
          </p:nvSpPr>
          <p:spPr>
            <a:xfrm>
              <a:off x="2017485" y="969477"/>
              <a:ext cx="1088571" cy="432048"/>
            </a:xfrm>
            <a:custGeom>
              <a:avLst/>
              <a:gdLst>
                <a:gd name="connsiteX0" fmla="*/ 0 w 1003115"/>
                <a:gd name="connsiteY0" fmla="*/ 216024 h 432048"/>
                <a:gd name="connsiteX1" fmla="*/ 501558 w 1003115"/>
                <a:gd name="connsiteY1" fmla="*/ 0 h 432048"/>
                <a:gd name="connsiteX2" fmla="*/ 1003116 w 1003115"/>
                <a:gd name="connsiteY2" fmla="*/ 216024 h 432048"/>
                <a:gd name="connsiteX3" fmla="*/ 501558 w 1003115"/>
                <a:gd name="connsiteY3" fmla="*/ 432048 h 432048"/>
                <a:gd name="connsiteX4" fmla="*/ 0 w 1003115"/>
                <a:gd name="connsiteY4" fmla="*/ 216024 h 432048"/>
                <a:gd name="connsiteX0" fmla="*/ 501558 w 1003116"/>
                <a:gd name="connsiteY0" fmla="*/ 0 h 432048"/>
                <a:gd name="connsiteX1" fmla="*/ 1003116 w 1003116"/>
                <a:gd name="connsiteY1" fmla="*/ 216024 h 432048"/>
                <a:gd name="connsiteX2" fmla="*/ 501558 w 1003116"/>
                <a:gd name="connsiteY2" fmla="*/ 432048 h 432048"/>
                <a:gd name="connsiteX3" fmla="*/ 0 w 1003116"/>
                <a:gd name="connsiteY3" fmla="*/ 216024 h 432048"/>
                <a:gd name="connsiteX4" fmla="*/ 592998 w 1003116"/>
                <a:gd name="connsiteY4" fmla="*/ 91440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116" h="432048">
                  <a:moveTo>
                    <a:pt x="501558" y="0"/>
                  </a:moveTo>
                  <a:cubicBezTo>
                    <a:pt x="778561" y="0"/>
                    <a:pt x="1003116" y="96717"/>
                    <a:pt x="1003116" y="216024"/>
                  </a:cubicBezTo>
                  <a:cubicBezTo>
                    <a:pt x="1003116" y="335331"/>
                    <a:pt x="778561" y="432048"/>
                    <a:pt x="501558" y="432048"/>
                  </a:cubicBezTo>
                  <a:cubicBezTo>
                    <a:pt x="224555" y="432048"/>
                    <a:pt x="0" y="335331"/>
                    <a:pt x="0" y="216024"/>
                  </a:cubicBezTo>
                  <a:cubicBezTo>
                    <a:pt x="0" y="96717"/>
                    <a:pt x="224555" y="0"/>
                    <a:pt x="592998" y="9144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639434" y="1009361"/>
              <a:ext cx="18521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概要设计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453720" y="2284289"/>
            <a:ext cx="1852126" cy="432048"/>
            <a:chOff x="3453720" y="2284289"/>
            <a:chExt cx="1852126" cy="432048"/>
          </a:xfrm>
        </p:grpSpPr>
        <p:sp>
          <p:nvSpPr>
            <p:cNvPr id="23" name="椭圆 22"/>
            <p:cNvSpPr/>
            <p:nvPr/>
          </p:nvSpPr>
          <p:spPr>
            <a:xfrm>
              <a:off x="3802742" y="2284289"/>
              <a:ext cx="1277257" cy="432048"/>
            </a:xfrm>
            <a:custGeom>
              <a:avLst/>
              <a:gdLst>
                <a:gd name="connsiteX0" fmla="*/ 0 w 1003115"/>
                <a:gd name="connsiteY0" fmla="*/ 216024 h 432048"/>
                <a:gd name="connsiteX1" fmla="*/ 501558 w 1003115"/>
                <a:gd name="connsiteY1" fmla="*/ 0 h 432048"/>
                <a:gd name="connsiteX2" fmla="*/ 1003116 w 1003115"/>
                <a:gd name="connsiteY2" fmla="*/ 216024 h 432048"/>
                <a:gd name="connsiteX3" fmla="*/ 501558 w 1003115"/>
                <a:gd name="connsiteY3" fmla="*/ 432048 h 432048"/>
                <a:gd name="connsiteX4" fmla="*/ 0 w 1003115"/>
                <a:gd name="connsiteY4" fmla="*/ 216024 h 432048"/>
                <a:gd name="connsiteX0" fmla="*/ 1003116 w 1094556"/>
                <a:gd name="connsiteY0" fmla="*/ 216024 h 432048"/>
                <a:gd name="connsiteX1" fmla="*/ 501558 w 1094556"/>
                <a:gd name="connsiteY1" fmla="*/ 432048 h 432048"/>
                <a:gd name="connsiteX2" fmla="*/ 0 w 1094556"/>
                <a:gd name="connsiteY2" fmla="*/ 216024 h 432048"/>
                <a:gd name="connsiteX3" fmla="*/ 501558 w 1094556"/>
                <a:gd name="connsiteY3" fmla="*/ 0 h 432048"/>
                <a:gd name="connsiteX4" fmla="*/ 1094556 w 1094556"/>
                <a:gd name="connsiteY4" fmla="*/ 30746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56" h="432048">
                  <a:moveTo>
                    <a:pt x="1003116" y="216024"/>
                  </a:moveTo>
                  <a:cubicBezTo>
                    <a:pt x="1003116" y="335331"/>
                    <a:pt x="778561" y="432048"/>
                    <a:pt x="501558" y="432048"/>
                  </a:cubicBezTo>
                  <a:cubicBezTo>
                    <a:pt x="224555" y="432048"/>
                    <a:pt x="0" y="335331"/>
                    <a:pt x="0" y="216024"/>
                  </a:cubicBezTo>
                  <a:cubicBezTo>
                    <a:pt x="0" y="96717"/>
                    <a:pt x="224555" y="0"/>
                    <a:pt x="501558" y="0"/>
                  </a:cubicBezTo>
                  <a:cubicBezTo>
                    <a:pt x="778561" y="0"/>
                    <a:pt x="1003116" y="96717"/>
                    <a:pt x="1094556" y="307464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453720" y="2315647"/>
              <a:ext cx="18521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接口设计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712005" y="3476791"/>
            <a:ext cx="1852126" cy="459530"/>
            <a:chOff x="1712005" y="3476789"/>
            <a:chExt cx="1852126" cy="459530"/>
          </a:xfrm>
        </p:grpSpPr>
        <p:sp>
          <p:nvSpPr>
            <p:cNvPr id="22" name="椭圆 21"/>
            <p:cNvSpPr/>
            <p:nvPr/>
          </p:nvSpPr>
          <p:spPr>
            <a:xfrm>
              <a:off x="1988457" y="3489757"/>
              <a:ext cx="1262743" cy="446562"/>
            </a:xfrm>
            <a:custGeom>
              <a:avLst/>
              <a:gdLst>
                <a:gd name="connsiteX0" fmla="*/ 0 w 1003115"/>
                <a:gd name="connsiteY0" fmla="*/ 216024 h 432048"/>
                <a:gd name="connsiteX1" fmla="*/ 501558 w 1003115"/>
                <a:gd name="connsiteY1" fmla="*/ 0 h 432048"/>
                <a:gd name="connsiteX2" fmla="*/ 1003116 w 1003115"/>
                <a:gd name="connsiteY2" fmla="*/ 216024 h 432048"/>
                <a:gd name="connsiteX3" fmla="*/ 501558 w 1003115"/>
                <a:gd name="connsiteY3" fmla="*/ 432048 h 432048"/>
                <a:gd name="connsiteX4" fmla="*/ 0 w 1003115"/>
                <a:gd name="connsiteY4" fmla="*/ 216024 h 432048"/>
                <a:gd name="connsiteX0" fmla="*/ 501558 w 1003116"/>
                <a:gd name="connsiteY0" fmla="*/ 432048 h 523488"/>
                <a:gd name="connsiteX1" fmla="*/ 0 w 1003116"/>
                <a:gd name="connsiteY1" fmla="*/ 216024 h 523488"/>
                <a:gd name="connsiteX2" fmla="*/ 501558 w 1003116"/>
                <a:gd name="connsiteY2" fmla="*/ 0 h 523488"/>
                <a:gd name="connsiteX3" fmla="*/ 1003116 w 1003116"/>
                <a:gd name="connsiteY3" fmla="*/ 216024 h 523488"/>
                <a:gd name="connsiteX4" fmla="*/ 592998 w 1003116"/>
                <a:gd name="connsiteY4" fmla="*/ 523488 h 523488"/>
                <a:gd name="connsiteX0" fmla="*/ 678001 w 1005388"/>
                <a:gd name="connsiteY0" fmla="*/ 577191 h 577191"/>
                <a:gd name="connsiteX1" fmla="*/ 2272 w 1005388"/>
                <a:gd name="connsiteY1" fmla="*/ 216024 h 577191"/>
                <a:gd name="connsiteX2" fmla="*/ 503830 w 1005388"/>
                <a:gd name="connsiteY2" fmla="*/ 0 h 577191"/>
                <a:gd name="connsiteX3" fmla="*/ 1005388 w 1005388"/>
                <a:gd name="connsiteY3" fmla="*/ 216024 h 577191"/>
                <a:gd name="connsiteX4" fmla="*/ 595270 w 1005388"/>
                <a:gd name="connsiteY4" fmla="*/ 523488 h 577191"/>
                <a:gd name="connsiteX0" fmla="*/ 678001 w 1005388"/>
                <a:gd name="connsiteY0" fmla="*/ 577191 h 577191"/>
                <a:gd name="connsiteX1" fmla="*/ 2272 w 1005388"/>
                <a:gd name="connsiteY1" fmla="*/ 216024 h 577191"/>
                <a:gd name="connsiteX2" fmla="*/ 503830 w 1005388"/>
                <a:gd name="connsiteY2" fmla="*/ 0 h 577191"/>
                <a:gd name="connsiteX3" fmla="*/ 1005388 w 1005388"/>
                <a:gd name="connsiteY3" fmla="*/ 216024 h 577191"/>
                <a:gd name="connsiteX4" fmla="*/ 464641 w 1005388"/>
                <a:gd name="connsiteY4" fmla="*/ 407374 h 577191"/>
                <a:gd name="connsiteX0" fmla="*/ 707756 w 1006114"/>
                <a:gd name="connsiteY0" fmla="*/ 446562 h 446562"/>
                <a:gd name="connsiteX1" fmla="*/ 2998 w 1006114"/>
                <a:gd name="connsiteY1" fmla="*/ 216024 h 446562"/>
                <a:gd name="connsiteX2" fmla="*/ 504556 w 1006114"/>
                <a:gd name="connsiteY2" fmla="*/ 0 h 446562"/>
                <a:gd name="connsiteX3" fmla="*/ 1006114 w 1006114"/>
                <a:gd name="connsiteY3" fmla="*/ 216024 h 446562"/>
                <a:gd name="connsiteX4" fmla="*/ 465367 w 1006114"/>
                <a:gd name="connsiteY4" fmla="*/ 407374 h 44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114" h="446562">
                  <a:moveTo>
                    <a:pt x="707756" y="446562"/>
                  </a:moveTo>
                  <a:cubicBezTo>
                    <a:pt x="430753" y="446562"/>
                    <a:pt x="36865" y="290451"/>
                    <a:pt x="2998" y="216024"/>
                  </a:cubicBezTo>
                  <a:cubicBezTo>
                    <a:pt x="-30869" y="141597"/>
                    <a:pt x="227553" y="0"/>
                    <a:pt x="504556" y="0"/>
                  </a:cubicBezTo>
                  <a:cubicBezTo>
                    <a:pt x="781559" y="0"/>
                    <a:pt x="1006114" y="96717"/>
                    <a:pt x="1006114" y="216024"/>
                  </a:cubicBezTo>
                  <a:cubicBezTo>
                    <a:pt x="1006114" y="335331"/>
                    <a:pt x="650930" y="315934"/>
                    <a:pt x="465367" y="407374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712005" y="3476789"/>
              <a:ext cx="18521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采集代理方案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-276452" y="2468446"/>
            <a:ext cx="1852126" cy="432048"/>
            <a:chOff x="-276452" y="2468446"/>
            <a:chExt cx="1852126" cy="432048"/>
          </a:xfrm>
        </p:grpSpPr>
        <p:sp>
          <p:nvSpPr>
            <p:cNvPr id="20" name="椭圆 19"/>
            <p:cNvSpPr/>
            <p:nvPr/>
          </p:nvSpPr>
          <p:spPr>
            <a:xfrm>
              <a:off x="101600" y="2468446"/>
              <a:ext cx="1076970" cy="432048"/>
            </a:xfrm>
            <a:custGeom>
              <a:avLst/>
              <a:gdLst>
                <a:gd name="connsiteX0" fmla="*/ 0 w 1003115"/>
                <a:gd name="connsiteY0" fmla="*/ 216024 h 432048"/>
                <a:gd name="connsiteX1" fmla="*/ 501558 w 1003115"/>
                <a:gd name="connsiteY1" fmla="*/ 0 h 432048"/>
                <a:gd name="connsiteX2" fmla="*/ 1003116 w 1003115"/>
                <a:gd name="connsiteY2" fmla="*/ 216024 h 432048"/>
                <a:gd name="connsiteX3" fmla="*/ 501558 w 1003115"/>
                <a:gd name="connsiteY3" fmla="*/ 432048 h 432048"/>
                <a:gd name="connsiteX4" fmla="*/ 0 w 1003115"/>
                <a:gd name="connsiteY4" fmla="*/ 216024 h 432048"/>
                <a:gd name="connsiteX0" fmla="*/ 0 w 1003116"/>
                <a:gd name="connsiteY0" fmla="*/ 216024 h 432048"/>
                <a:gd name="connsiteX1" fmla="*/ 501558 w 1003116"/>
                <a:gd name="connsiteY1" fmla="*/ 0 h 432048"/>
                <a:gd name="connsiteX2" fmla="*/ 1003116 w 1003116"/>
                <a:gd name="connsiteY2" fmla="*/ 216024 h 432048"/>
                <a:gd name="connsiteX3" fmla="*/ 501558 w 1003116"/>
                <a:gd name="connsiteY3" fmla="*/ 432048 h 432048"/>
                <a:gd name="connsiteX4" fmla="*/ 91440 w 1003116"/>
                <a:gd name="connsiteY4" fmla="*/ 30746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116" h="432048">
                  <a:moveTo>
                    <a:pt x="0" y="216024"/>
                  </a:moveTo>
                  <a:cubicBezTo>
                    <a:pt x="0" y="96717"/>
                    <a:pt x="224555" y="0"/>
                    <a:pt x="501558" y="0"/>
                  </a:cubicBezTo>
                  <a:cubicBezTo>
                    <a:pt x="778561" y="0"/>
                    <a:pt x="1003116" y="96717"/>
                    <a:pt x="1003116" y="216024"/>
                  </a:cubicBezTo>
                  <a:cubicBezTo>
                    <a:pt x="1003116" y="335331"/>
                    <a:pt x="778561" y="432048"/>
                    <a:pt x="501558" y="432048"/>
                  </a:cubicBezTo>
                  <a:cubicBezTo>
                    <a:pt x="224555" y="432048"/>
                    <a:pt x="0" y="335331"/>
                    <a:pt x="91440" y="307464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-276452" y="2500313"/>
              <a:ext cx="18521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数据库设计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670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/>
        </p:nvSpPr>
        <p:spPr>
          <a:xfrm>
            <a:off x="3254829" y="50810"/>
            <a:ext cx="1659680" cy="5163457"/>
          </a:xfrm>
          <a:custGeom>
            <a:avLst/>
            <a:gdLst>
              <a:gd name="connsiteX0" fmla="*/ 1270000 w 1349222"/>
              <a:gd name="connsiteY0" fmla="*/ 0 h 2616200"/>
              <a:gd name="connsiteX1" fmla="*/ 1295400 w 1349222"/>
              <a:gd name="connsiteY1" fmla="*/ 495300 h 2616200"/>
              <a:gd name="connsiteX2" fmla="*/ 838200 w 1349222"/>
              <a:gd name="connsiteY2" fmla="*/ 673100 h 2616200"/>
              <a:gd name="connsiteX3" fmla="*/ 889000 w 1349222"/>
              <a:gd name="connsiteY3" fmla="*/ 889000 h 2616200"/>
              <a:gd name="connsiteX4" fmla="*/ 1346200 w 1349222"/>
              <a:gd name="connsiteY4" fmla="*/ 1231900 h 2616200"/>
              <a:gd name="connsiteX5" fmla="*/ 635000 w 1349222"/>
              <a:gd name="connsiteY5" fmla="*/ 2044700 h 2616200"/>
              <a:gd name="connsiteX6" fmla="*/ 622300 w 1349222"/>
              <a:gd name="connsiteY6" fmla="*/ 2463800 h 2616200"/>
              <a:gd name="connsiteX7" fmla="*/ 241300 w 1349222"/>
              <a:gd name="connsiteY7" fmla="*/ 2489200 h 2616200"/>
              <a:gd name="connsiteX8" fmla="*/ 0 w 1349222"/>
              <a:gd name="connsiteY8" fmla="*/ 2616200 h 2616200"/>
              <a:gd name="connsiteX0" fmla="*/ 1298575 w 1349222"/>
              <a:gd name="connsiteY0" fmla="*/ 0 h 2616200"/>
              <a:gd name="connsiteX1" fmla="*/ 1295400 w 1349222"/>
              <a:gd name="connsiteY1" fmla="*/ 495300 h 2616200"/>
              <a:gd name="connsiteX2" fmla="*/ 838200 w 1349222"/>
              <a:gd name="connsiteY2" fmla="*/ 673100 h 2616200"/>
              <a:gd name="connsiteX3" fmla="*/ 889000 w 1349222"/>
              <a:gd name="connsiteY3" fmla="*/ 889000 h 2616200"/>
              <a:gd name="connsiteX4" fmla="*/ 1346200 w 1349222"/>
              <a:gd name="connsiteY4" fmla="*/ 1231900 h 2616200"/>
              <a:gd name="connsiteX5" fmla="*/ 635000 w 1349222"/>
              <a:gd name="connsiteY5" fmla="*/ 2044700 h 2616200"/>
              <a:gd name="connsiteX6" fmla="*/ 622300 w 1349222"/>
              <a:gd name="connsiteY6" fmla="*/ 2463800 h 2616200"/>
              <a:gd name="connsiteX7" fmla="*/ 241300 w 1349222"/>
              <a:gd name="connsiteY7" fmla="*/ 2489200 h 2616200"/>
              <a:gd name="connsiteX8" fmla="*/ 0 w 1349222"/>
              <a:gd name="connsiteY8" fmla="*/ 2616200 h 2616200"/>
              <a:gd name="connsiteX0" fmla="*/ 1298575 w 1347746"/>
              <a:gd name="connsiteY0" fmla="*/ 0 h 2616200"/>
              <a:gd name="connsiteX1" fmla="*/ 1295400 w 1347746"/>
              <a:gd name="connsiteY1" fmla="*/ 495300 h 2616200"/>
              <a:gd name="connsiteX2" fmla="*/ 838200 w 1347746"/>
              <a:gd name="connsiteY2" fmla="*/ 673100 h 2616200"/>
              <a:gd name="connsiteX3" fmla="*/ 1346200 w 1347746"/>
              <a:gd name="connsiteY3" fmla="*/ 1231900 h 2616200"/>
              <a:gd name="connsiteX4" fmla="*/ 635000 w 1347746"/>
              <a:gd name="connsiteY4" fmla="*/ 2044700 h 2616200"/>
              <a:gd name="connsiteX5" fmla="*/ 622300 w 1347746"/>
              <a:gd name="connsiteY5" fmla="*/ 2463800 h 2616200"/>
              <a:gd name="connsiteX6" fmla="*/ 241300 w 1347746"/>
              <a:gd name="connsiteY6" fmla="*/ 2489200 h 2616200"/>
              <a:gd name="connsiteX7" fmla="*/ 0 w 1347746"/>
              <a:gd name="connsiteY7" fmla="*/ 2616200 h 2616200"/>
              <a:gd name="connsiteX0" fmla="*/ 1298575 w 1347746"/>
              <a:gd name="connsiteY0" fmla="*/ 0 h 2616200"/>
              <a:gd name="connsiteX1" fmla="*/ 1295400 w 1347746"/>
              <a:gd name="connsiteY1" fmla="*/ 495300 h 2616200"/>
              <a:gd name="connsiteX2" fmla="*/ 838200 w 1347746"/>
              <a:gd name="connsiteY2" fmla="*/ 673100 h 2616200"/>
              <a:gd name="connsiteX3" fmla="*/ 1346200 w 1347746"/>
              <a:gd name="connsiteY3" fmla="*/ 1231900 h 2616200"/>
              <a:gd name="connsiteX4" fmla="*/ 635000 w 1347746"/>
              <a:gd name="connsiteY4" fmla="*/ 2044700 h 2616200"/>
              <a:gd name="connsiteX5" fmla="*/ 622300 w 1347746"/>
              <a:gd name="connsiteY5" fmla="*/ 2463800 h 2616200"/>
              <a:gd name="connsiteX6" fmla="*/ 0 w 1347746"/>
              <a:gd name="connsiteY6" fmla="*/ 2616200 h 2616200"/>
              <a:gd name="connsiteX0" fmla="*/ 1320347 w 1369518"/>
              <a:gd name="connsiteY0" fmla="*/ 0 h 2725057"/>
              <a:gd name="connsiteX1" fmla="*/ 1317172 w 1369518"/>
              <a:gd name="connsiteY1" fmla="*/ 495300 h 2725057"/>
              <a:gd name="connsiteX2" fmla="*/ 859972 w 1369518"/>
              <a:gd name="connsiteY2" fmla="*/ 673100 h 2725057"/>
              <a:gd name="connsiteX3" fmla="*/ 1367972 w 1369518"/>
              <a:gd name="connsiteY3" fmla="*/ 1231900 h 2725057"/>
              <a:gd name="connsiteX4" fmla="*/ 656772 w 1369518"/>
              <a:gd name="connsiteY4" fmla="*/ 2044700 h 2725057"/>
              <a:gd name="connsiteX5" fmla="*/ 644072 w 1369518"/>
              <a:gd name="connsiteY5" fmla="*/ 2463800 h 2725057"/>
              <a:gd name="connsiteX6" fmla="*/ 0 w 1369518"/>
              <a:gd name="connsiteY6" fmla="*/ 2725057 h 2725057"/>
              <a:gd name="connsiteX0" fmla="*/ 1374776 w 1400644"/>
              <a:gd name="connsiteY0" fmla="*/ 0 h 5163457"/>
              <a:gd name="connsiteX1" fmla="*/ 1317172 w 1400644"/>
              <a:gd name="connsiteY1" fmla="*/ 2933700 h 5163457"/>
              <a:gd name="connsiteX2" fmla="*/ 859972 w 1400644"/>
              <a:gd name="connsiteY2" fmla="*/ 3111500 h 5163457"/>
              <a:gd name="connsiteX3" fmla="*/ 1367972 w 1400644"/>
              <a:gd name="connsiteY3" fmla="*/ 3670300 h 5163457"/>
              <a:gd name="connsiteX4" fmla="*/ 656772 w 1400644"/>
              <a:gd name="connsiteY4" fmla="*/ 4483100 h 5163457"/>
              <a:gd name="connsiteX5" fmla="*/ 644072 w 1400644"/>
              <a:gd name="connsiteY5" fmla="*/ 4902200 h 5163457"/>
              <a:gd name="connsiteX6" fmla="*/ 0 w 1400644"/>
              <a:gd name="connsiteY6" fmla="*/ 5163457 h 5163457"/>
              <a:gd name="connsiteX0" fmla="*/ 1374776 w 1648399"/>
              <a:gd name="connsiteY0" fmla="*/ 0 h 5163457"/>
              <a:gd name="connsiteX1" fmla="*/ 1632858 w 1648399"/>
              <a:gd name="connsiteY1" fmla="*/ 1616528 h 5163457"/>
              <a:gd name="connsiteX2" fmla="*/ 859972 w 1648399"/>
              <a:gd name="connsiteY2" fmla="*/ 3111500 h 5163457"/>
              <a:gd name="connsiteX3" fmla="*/ 1367972 w 1648399"/>
              <a:gd name="connsiteY3" fmla="*/ 3670300 h 5163457"/>
              <a:gd name="connsiteX4" fmla="*/ 656772 w 1648399"/>
              <a:gd name="connsiteY4" fmla="*/ 4483100 h 5163457"/>
              <a:gd name="connsiteX5" fmla="*/ 644072 w 1648399"/>
              <a:gd name="connsiteY5" fmla="*/ 4902200 h 5163457"/>
              <a:gd name="connsiteX6" fmla="*/ 0 w 1648399"/>
              <a:gd name="connsiteY6" fmla="*/ 5163457 h 5163457"/>
              <a:gd name="connsiteX0" fmla="*/ 1374776 w 1659680"/>
              <a:gd name="connsiteY0" fmla="*/ 0 h 5163457"/>
              <a:gd name="connsiteX1" fmla="*/ 1632858 w 1659680"/>
              <a:gd name="connsiteY1" fmla="*/ 1616528 h 5163457"/>
              <a:gd name="connsiteX2" fmla="*/ 642258 w 1659680"/>
              <a:gd name="connsiteY2" fmla="*/ 2469243 h 5163457"/>
              <a:gd name="connsiteX3" fmla="*/ 1367972 w 1659680"/>
              <a:gd name="connsiteY3" fmla="*/ 3670300 h 5163457"/>
              <a:gd name="connsiteX4" fmla="*/ 656772 w 1659680"/>
              <a:gd name="connsiteY4" fmla="*/ 4483100 h 5163457"/>
              <a:gd name="connsiteX5" fmla="*/ 644072 w 1659680"/>
              <a:gd name="connsiteY5" fmla="*/ 4902200 h 5163457"/>
              <a:gd name="connsiteX6" fmla="*/ 0 w 1659680"/>
              <a:gd name="connsiteY6" fmla="*/ 5163457 h 51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9680" h="5163457">
                <a:moveTo>
                  <a:pt x="1374776" y="0"/>
                </a:moveTo>
                <a:cubicBezTo>
                  <a:pt x="1423459" y="191558"/>
                  <a:pt x="1754944" y="1204988"/>
                  <a:pt x="1632858" y="1616528"/>
                </a:cubicBezTo>
                <a:cubicBezTo>
                  <a:pt x="1510772" y="2028069"/>
                  <a:pt x="686406" y="2126948"/>
                  <a:pt x="642258" y="2469243"/>
                </a:cubicBezTo>
                <a:cubicBezTo>
                  <a:pt x="598110" y="2811538"/>
                  <a:pt x="1365553" y="3334657"/>
                  <a:pt x="1367972" y="3670300"/>
                </a:cubicBezTo>
                <a:cubicBezTo>
                  <a:pt x="1370391" y="4005943"/>
                  <a:pt x="777422" y="4277783"/>
                  <a:pt x="656772" y="4483100"/>
                </a:cubicBezTo>
                <a:cubicBezTo>
                  <a:pt x="536122" y="4688417"/>
                  <a:pt x="753534" y="4788807"/>
                  <a:pt x="644072" y="4902200"/>
                </a:cubicBezTo>
                <a:cubicBezTo>
                  <a:pt x="534610" y="5015593"/>
                  <a:pt x="129646" y="5131707"/>
                  <a:pt x="0" y="5163457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椭圆 8"/>
          <p:cNvSpPr/>
          <p:nvPr/>
        </p:nvSpPr>
        <p:spPr>
          <a:xfrm>
            <a:off x="6429694" y="1565858"/>
            <a:ext cx="725042" cy="416373"/>
          </a:xfrm>
          <a:custGeom>
            <a:avLst/>
            <a:gdLst>
              <a:gd name="connsiteX0" fmla="*/ 0 w 1003115"/>
              <a:gd name="connsiteY0" fmla="*/ 216024 h 432048"/>
              <a:gd name="connsiteX1" fmla="*/ 501558 w 1003115"/>
              <a:gd name="connsiteY1" fmla="*/ 0 h 432048"/>
              <a:gd name="connsiteX2" fmla="*/ 1003116 w 1003115"/>
              <a:gd name="connsiteY2" fmla="*/ 216024 h 432048"/>
              <a:gd name="connsiteX3" fmla="*/ 501558 w 1003115"/>
              <a:gd name="connsiteY3" fmla="*/ 432048 h 432048"/>
              <a:gd name="connsiteX4" fmla="*/ 0 w 1003115"/>
              <a:gd name="connsiteY4" fmla="*/ 216024 h 432048"/>
              <a:gd name="connsiteX0" fmla="*/ 501558 w 1003116"/>
              <a:gd name="connsiteY0" fmla="*/ 0 h 432048"/>
              <a:gd name="connsiteX1" fmla="*/ 1003116 w 1003116"/>
              <a:gd name="connsiteY1" fmla="*/ 216024 h 432048"/>
              <a:gd name="connsiteX2" fmla="*/ 501558 w 1003116"/>
              <a:gd name="connsiteY2" fmla="*/ 432048 h 432048"/>
              <a:gd name="connsiteX3" fmla="*/ 0 w 1003116"/>
              <a:gd name="connsiteY3" fmla="*/ 216024 h 432048"/>
              <a:gd name="connsiteX4" fmla="*/ 592998 w 1003116"/>
              <a:gd name="connsiteY4" fmla="*/ 91440 h 43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116" h="432048">
                <a:moveTo>
                  <a:pt x="501558" y="0"/>
                </a:moveTo>
                <a:cubicBezTo>
                  <a:pt x="778561" y="0"/>
                  <a:pt x="1003116" y="96717"/>
                  <a:pt x="1003116" y="216024"/>
                </a:cubicBezTo>
                <a:cubicBezTo>
                  <a:pt x="1003116" y="335331"/>
                  <a:pt x="778561" y="432048"/>
                  <a:pt x="501558" y="432048"/>
                </a:cubicBezTo>
                <a:cubicBezTo>
                  <a:pt x="224555" y="432048"/>
                  <a:pt x="0" y="335331"/>
                  <a:pt x="0" y="216024"/>
                </a:cubicBezTo>
                <a:cubicBezTo>
                  <a:pt x="0" y="96717"/>
                  <a:pt x="224555" y="0"/>
                  <a:pt x="592998" y="9144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椭圆 8"/>
          <p:cNvSpPr/>
          <p:nvPr/>
        </p:nvSpPr>
        <p:spPr>
          <a:xfrm>
            <a:off x="1454691" y="1536830"/>
            <a:ext cx="725041" cy="416373"/>
          </a:xfrm>
          <a:custGeom>
            <a:avLst/>
            <a:gdLst>
              <a:gd name="connsiteX0" fmla="*/ 0 w 1003115"/>
              <a:gd name="connsiteY0" fmla="*/ 216024 h 432048"/>
              <a:gd name="connsiteX1" fmla="*/ 501558 w 1003115"/>
              <a:gd name="connsiteY1" fmla="*/ 0 h 432048"/>
              <a:gd name="connsiteX2" fmla="*/ 1003116 w 1003115"/>
              <a:gd name="connsiteY2" fmla="*/ 216024 h 432048"/>
              <a:gd name="connsiteX3" fmla="*/ 501558 w 1003115"/>
              <a:gd name="connsiteY3" fmla="*/ 432048 h 432048"/>
              <a:gd name="connsiteX4" fmla="*/ 0 w 1003115"/>
              <a:gd name="connsiteY4" fmla="*/ 216024 h 432048"/>
              <a:gd name="connsiteX0" fmla="*/ 501558 w 1003116"/>
              <a:gd name="connsiteY0" fmla="*/ 0 h 432048"/>
              <a:gd name="connsiteX1" fmla="*/ 1003116 w 1003116"/>
              <a:gd name="connsiteY1" fmla="*/ 216024 h 432048"/>
              <a:gd name="connsiteX2" fmla="*/ 501558 w 1003116"/>
              <a:gd name="connsiteY2" fmla="*/ 432048 h 432048"/>
              <a:gd name="connsiteX3" fmla="*/ 0 w 1003116"/>
              <a:gd name="connsiteY3" fmla="*/ 216024 h 432048"/>
              <a:gd name="connsiteX4" fmla="*/ 592998 w 1003116"/>
              <a:gd name="connsiteY4" fmla="*/ 91440 h 43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116" h="432048">
                <a:moveTo>
                  <a:pt x="501558" y="0"/>
                </a:moveTo>
                <a:cubicBezTo>
                  <a:pt x="778561" y="0"/>
                  <a:pt x="1003116" y="96717"/>
                  <a:pt x="1003116" y="216024"/>
                </a:cubicBezTo>
                <a:cubicBezTo>
                  <a:pt x="1003116" y="335331"/>
                  <a:pt x="778561" y="432048"/>
                  <a:pt x="501558" y="432048"/>
                </a:cubicBezTo>
                <a:cubicBezTo>
                  <a:pt x="224555" y="432048"/>
                  <a:pt x="0" y="335331"/>
                  <a:pt x="0" y="216024"/>
                </a:cubicBezTo>
                <a:cubicBezTo>
                  <a:pt x="0" y="96717"/>
                  <a:pt x="224555" y="0"/>
                  <a:pt x="592998" y="9144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84563" y="1975723"/>
            <a:ext cx="3802743" cy="26776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队列解耦机制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热点分离机制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预计算原则	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多级缓存	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以空间换时间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以时间换空间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分区机制	</a:t>
            </a:r>
          </a:p>
        </p:txBody>
      </p:sp>
      <p:sp>
        <p:nvSpPr>
          <p:cNvPr id="34" name="矩形 33"/>
          <p:cNvSpPr/>
          <p:nvPr/>
        </p:nvSpPr>
        <p:spPr>
          <a:xfrm>
            <a:off x="5516787" y="2268869"/>
            <a:ext cx="3093814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插件机制	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异步处理	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对象池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批量存储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无锁并发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 rot="194004">
            <a:off x="33859" y="9524"/>
            <a:ext cx="3260035" cy="595228"/>
            <a:chOff x="2824133" y="3422959"/>
            <a:chExt cx="3260035" cy="595228"/>
          </a:xfrm>
        </p:grpSpPr>
        <p:sp>
          <p:nvSpPr>
            <p:cNvPr id="38" name="任意多边形 37"/>
            <p:cNvSpPr/>
            <p:nvPr/>
          </p:nvSpPr>
          <p:spPr>
            <a:xfrm>
              <a:off x="2824133" y="3422959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21349957">
              <a:off x="3966386" y="349018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设计原则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83695" y="3494967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86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3987910" y="193842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业务逻辑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85615" y="3189113"/>
            <a:ext cx="8310847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5615" y="3189124"/>
            <a:ext cx="8310847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业务逻辑：加解密、数据采集、动作转积分、每日限额、有效时段、项目 增量差值计算、实时积分计算、积分明细日志、等级变化、奖励云币、自定义插件、数据汇总；实时排名；缓存维护</a:t>
            </a:r>
            <a:r>
              <a:rPr lang="zh-CN" altLang="en-US" sz="16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一致性</a:t>
            </a:r>
            <a:endParaRPr lang="zh-CN" altLang="en-US" sz="16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327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3680133" y="193842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队列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解耦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机制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284158" y="2745524"/>
            <a:ext cx="8310847" cy="23083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内存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队列、无锁内存队列</a:t>
            </a: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Ringbuffer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EventBus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、分布式队列</a:t>
            </a: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kafka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生产者生产数据入队列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队列缓存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消费者取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队列采用先进先出的阻塞队列，队列前后分别有至少一个线程，前一线程负责往队列中放数据，后一线程负责从队列中取数据进行分析处理等操作。同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MQ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类似，队列机制是进程内的消息总线，各种队列相当于消息通道。</a:t>
            </a:r>
          </a:p>
        </p:txBody>
      </p:sp>
      <p:sp>
        <p:nvSpPr>
          <p:cNvPr id="24" name="矩形 23"/>
          <p:cNvSpPr/>
          <p:nvPr/>
        </p:nvSpPr>
        <p:spPr>
          <a:xfrm>
            <a:off x="3667493" y="55106"/>
            <a:ext cx="230134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生产者消费者模式</a:t>
            </a:r>
          </a:p>
        </p:txBody>
      </p:sp>
      <p:pic>
        <p:nvPicPr>
          <p:cNvPr id="31" name="图片 30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4597" y="1659673"/>
            <a:ext cx="527431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60" y="900464"/>
            <a:ext cx="41529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590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f:\program files\360se6\User Data\temp\28215943-9e8a1e87b4484dad8b0df1869587a7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8" y="262773"/>
            <a:ext cx="504825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296" y="183512"/>
            <a:ext cx="6154102" cy="5038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24" y="600074"/>
            <a:ext cx="7038975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251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并发难点在哪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高效、稳定、可</a:t>
            </a:r>
            <a:r>
              <a:rPr lang="zh-CN" altLang="en-US" dirty="0">
                <a:solidFill>
                  <a:schemeClr val="bg1"/>
                </a:solidFill>
              </a:rPr>
              <a:t>扩展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多线程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</a:rPr>
              <a:t>锁、</a:t>
            </a:r>
            <a:r>
              <a:rPr lang="zh-CN" altLang="en-US" b="1" dirty="0">
                <a:solidFill>
                  <a:schemeClr val="bg1"/>
                </a:solidFill>
              </a:rPr>
              <a:t>竞态</a:t>
            </a:r>
            <a:r>
              <a:rPr lang="zh-CN" altLang="en-US" b="1" dirty="0" smtClean="0">
                <a:solidFill>
                  <a:schemeClr val="bg1"/>
                </a:solidFill>
              </a:rPr>
              <a:t>条件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dirty="0" smtClean="0">
                <a:solidFill>
                  <a:schemeClr val="bg1"/>
                </a:solidFill>
              </a:rPr>
              <a:t>死锁、加锁肯定慢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变</a:t>
            </a:r>
            <a:r>
              <a:rPr lang="zh-CN" altLang="en-US" dirty="0" smtClean="0">
                <a:solidFill>
                  <a:schemeClr val="bg1"/>
                </a:solidFill>
              </a:rPr>
              <a:t>大变小的需求又来了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有没有无锁的并发？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f:\program files\360se6\User Data\temp\15181736-5712b73aef2f43d897ff28cc089ccec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2895599"/>
            <a:ext cx="3343275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885" y="1059180"/>
            <a:ext cx="2246082" cy="1836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73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3987910" y="193842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无锁并发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284158" y="2745524"/>
            <a:ext cx="8310847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Disruptor(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无锁并发框架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Ringbuffer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无锁队列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Akka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actor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消息驱动、事件驱动。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590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3680133" y="193842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代码就是文档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4167575" y="2251761"/>
            <a:ext cx="4542449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我们程序员最烦两件事：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，写代码的时候还要写文档，太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tm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麻烦！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，接手别人的代码，</a:t>
            </a:r>
            <a:r>
              <a:rPr lang="en-US" altLang="zh-CN" sz="1600" dirty="0" err="1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tn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的居然没有文档</a:t>
            </a: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endParaRPr lang="en-US" altLang="zh-CN" sz="16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借用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童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老大微信里的一句话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饼形 2"/>
          <p:cNvSpPr/>
          <p:nvPr/>
        </p:nvSpPr>
        <p:spPr>
          <a:xfrm>
            <a:off x="1307925" y="1638879"/>
            <a:ext cx="1196722" cy="1225765"/>
          </a:xfrm>
          <a:custGeom>
            <a:avLst/>
            <a:gdLst>
              <a:gd name="connsiteX0" fmla="*/ 1225750 w 1225750"/>
              <a:gd name="connsiteY0" fmla="*/ 612875 h 1225750"/>
              <a:gd name="connsiteX1" fmla="*/ 612875 w 1225750"/>
              <a:gd name="connsiteY1" fmla="*/ 1225750 h 1225750"/>
              <a:gd name="connsiteX2" fmla="*/ 0 w 1225750"/>
              <a:gd name="connsiteY2" fmla="*/ 612875 h 1225750"/>
              <a:gd name="connsiteX3" fmla="*/ 612875 w 1225750"/>
              <a:gd name="connsiteY3" fmla="*/ 0 h 1225750"/>
              <a:gd name="connsiteX4" fmla="*/ 612875 w 1225750"/>
              <a:gd name="connsiteY4" fmla="*/ 612875 h 1225750"/>
              <a:gd name="connsiteX5" fmla="*/ 1225750 w 1225750"/>
              <a:gd name="connsiteY5" fmla="*/ 612875 h 1225750"/>
              <a:gd name="connsiteX0" fmla="*/ 1196722 w 1196722"/>
              <a:gd name="connsiteY0" fmla="*/ 612875 h 1225765"/>
              <a:gd name="connsiteX1" fmla="*/ 583847 w 1196722"/>
              <a:gd name="connsiteY1" fmla="*/ 1225750 h 1225765"/>
              <a:gd name="connsiteX2" fmla="*/ 0 w 1196722"/>
              <a:gd name="connsiteY2" fmla="*/ 598361 h 1225765"/>
              <a:gd name="connsiteX3" fmla="*/ 583847 w 1196722"/>
              <a:gd name="connsiteY3" fmla="*/ 0 h 1225765"/>
              <a:gd name="connsiteX4" fmla="*/ 583847 w 1196722"/>
              <a:gd name="connsiteY4" fmla="*/ 612875 h 1225765"/>
              <a:gd name="connsiteX5" fmla="*/ 1196722 w 1196722"/>
              <a:gd name="connsiteY5" fmla="*/ 612875 h 122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6722" h="1225765">
                <a:moveTo>
                  <a:pt x="1196722" y="612875"/>
                </a:moveTo>
                <a:cubicBezTo>
                  <a:pt x="1196722" y="951357"/>
                  <a:pt x="783301" y="1228169"/>
                  <a:pt x="583847" y="1225750"/>
                </a:cubicBezTo>
                <a:cubicBezTo>
                  <a:pt x="384393" y="1223331"/>
                  <a:pt x="0" y="936843"/>
                  <a:pt x="0" y="598361"/>
                </a:cubicBezTo>
                <a:cubicBezTo>
                  <a:pt x="0" y="259879"/>
                  <a:pt x="245365" y="0"/>
                  <a:pt x="583847" y="0"/>
                </a:cubicBezTo>
                <a:lnTo>
                  <a:pt x="583847" y="612875"/>
                </a:lnTo>
                <a:lnTo>
                  <a:pt x="1196722" y="612875"/>
                </a:lnTo>
                <a:close/>
              </a:path>
            </a:pathLst>
          </a:custGeom>
          <a:pattFill prst="dk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饼形 12"/>
          <p:cNvSpPr/>
          <p:nvPr/>
        </p:nvSpPr>
        <p:spPr>
          <a:xfrm rot="4478782">
            <a:off x="1397872" y="1498453"/>
            <a:ext cx="1225750" cy="1225750"/>
          </a:xfrm>
          <a:prstGeom prst="pie">
            <a:avLst>
              <a:gd name="adj1" fmla="val 11961448"/>
              <a:gd name="adj2" fmla="val 16853255"/>
            </a:avLst>
          </a:prstGeom>
          <a:pattFill prst="dk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2590800" y="1635856"/>
            <a:ext cx="571500" cy="231044"/>
          </a:xfrm>
          <a:custGeom>
            <a:avLst/>
            <a:gdLst>
              <a:gd name="connsiteX0" fmla="*/ 0 w 571500"/>
              <a:gd name="connsiteY0" fmla="*/ 231044 h 231044"/>
              <a:gd name="connsiteX1" fmla="*/ 177800 w 571500"/>
              <a:gd name="connsiteY1" fmla="*/ 27844 h 231044"/>
              <a:gd name="connsiteX2" fmla="*/ 330200 w 571500"/>
              <a:gd name="connsiteY2" fmla="*/ 2444 h 231044"/>
              <a:gd name="connsiteX3" fmla="*/ 571500 w 571500"/>
              <a:gd name="connsiteY3" fmla="*/ 2444 h 231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231044">
                <a:moveTo>
                  <a:pt x="0" y="231044"/>
                </a:moveTo>
                <a:cubicBezTo>
                  <a:pt x="61383" y="148494"/>
                  <a:pt x="122767" y="65944"/>
                  <a:pt x="177800" y="27844"/>
                </a:cubicBezTo>
                <a:cubicBezTo>
                  <a:pt x="232833" y="-10256"/>
                  <a:pt x="264583" y="6677"/>
                  <a:pt x="330200" y="2444"/>
                </a:cubicBezTo>
                <a:cubicBezTo>
                  <a:pt x="395817" y="-1789"/>
                  <a:pt x="483658" y="327"/>
                  <a:pt x="571500" y="244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rot="9607300">
            <a:off x="1416985" y="2942013"/>
            <a:ext cx="571500" cy="231044"/>
          </a:xfrm>
          <a:custGeom>
            <a:avLst/>
            <a:gdLst>
              <a:gd name="connsiteX0" fmla="*/ 0 w 571500"/>
              <a:gd name="connsiteY0" fmla="*/ 231044 h 231044"/>
              <a:gd name="connsiteX1" fmla="*/ 177800 w 571500"/>
              <a:gd name="connsiteY1" fmla="*/ 27844 h 231044"/>
              <a:gd name="connsiteX2" fmla="*/ 330200 w 571500"/>
              <a:gd name="connsiteY2" fmla="*/ 2444 h 231044"/>
              <a:gd name="connsiteX3" fmla="*/ 571500 w 571500"/>
              <a:gd name="connsiteY3" fmla="*/ 2444 h 231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231044">
                <a:moveTo>
                  <a:pt x="0" y="231044"/>
                </a:moveTo>
                <a:cubicBezTo>
                  <a:pt x="61383" y="148494"/>
                  <a:pt x="122767" y="65944"/>
                  <a:pt x="177800" y="27844"/>
                </a:cubicBezTo>
                <a:cubicBezTo>
                  <a:pt x="232833" y="-10256"/>
                  <a:pt x="264583" y="6677"/>
                  <a:pt x="330200" y="2444"/>
                </a:cubicBezTo>
                <a:cubicBezTo>
                  <a:pt x="395817" y="-1789"/>
                  <a:pt x="483658" y="327"/>
                  <a:pt x="571500" y="244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65892" y="1340630"/>
            <a:ext cx="17966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自己不爱写文档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4340" y="3285544"/>
            <a:ext cx="1947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抱怨别人没文档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2860" y="4549142"/>
            <a:ext cx="515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平等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对待自己和别人，养成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写作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总结的习惯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27373" y="415366"/>
            <a:ext cx="1800493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文档不只是代码</a:t>
            </a:r>
          </a:p>
        </p:txBody>
      </p:sp>
    </p:spTree>
    <p:extLst>
      <p:ext uri="{BB962C8B-B14F-4D97-AF65-F5344CB8AC3E}">
        <p14:creationId xmlns:p14="http://schemas.microsoft.com/office/powerpoint/2010/main" val="233049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1480" y="0"/>
            <a:ext cx="8229600" cy="62484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CAS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4320" y="621031"/>
            <a:ext cx="8229600" cy="3394472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 CAS</a:t>
            </a:r>
            <a:r>
              <a:rPr lang="zh-CN" altLang="en-US" dirty="0">
                <a:solidFill>
                  <a:schemeClr val="bg1"/>
                </a:solidFill>
              </a:rPr>
              <a:t>（比较与交换，</a:t>
            </a:r>
            <a:r>
              <a:rPr lang="en-US" altLang="zh-CN" dirty="0">
                <a:solidFill>
                  <a:schemeClr val="bg1"/>
                </a:solidFill>
              </a:rPr>
              <a:t>Compare and swap</a:t>
            </a:r>
            <a:r>
              <a:rPr lang="zh-CN" altLang="en-US" dirty="0" smtClean="0">
                <a:solidFill>
                  <a:schemeClr val="bg1"/>
                </a:solidFill>
              </a:rPr>
              <a:t>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 </a:t>
            </a:r>
            <a:r>
              <a:rPr lang="zh-CN" altLang="en-US" dirty="0">
                <a:solidFill>
                  <a:schemeClr val="bg1"/>
                </a:solidFill>
              </a:rPr>
              <a:t>是一种有名的无</a:t>
            </a:r>
            <a:r>
              <a:rPr lang="zh-CN" altLang="en-US" dirty="0" smtClean="0">
                <a:solidFill>
                  <a:schemeClr val="bg1"/>
                </a:solidFill>
              </a:rPr>
              <a:t>锁</a:t>
            </a:r>
            <a:r>
              <a:rPr lang="zh-CN" altLang="en-US" dirty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lock-free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r>
              <a:rPr lang="zh-CN" altLang="en-US" dirty="0" smtClean="0">
                <a:solidFill>
                  <a:schemeClr val="bg1"/>
                </a:solidFill>
              </a:rPr>
              <a:t>非</a:t>
            </a:r>
            <a:r>
              <a:rPr lang="zh-CN" altLang="en-US" dirty="0">
                <a:solidFill>
                  <a:schemeClr val="bg1"/>
                </a:solidFill>
              </a:rPr>
              <a:t>阻塞</a:t>
            </a:r>
            <a:r>
              <a:rPr lang="zh-CN" altLang="en-US" dirty="0" smtClean="0">
                <a:solidFill>
                  <a:schemeClr val="bg1"/>
                </a:solidFill>
              </a:rPr>
              <a:t>算法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乐观</a:t>
            </a:r>
            <a:r>
              <a:rPr lang="zh-CN" altLang="en-US" dirty="0" smtClean="0">
                <a:solidFill>
                  <a:schemeClr val="bg1"/>
                </a:solidFill>
              </a:rPr>
              <a:t>锁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原子计数</a:t>
            </a:r>
            <a:r>
              <a:rPr lang="en-US" altLang="zh-CN" dirty="0" err="1" smtClean="0">
                <a:solidFill>
                  <a:schemeClr val="bg1"/>
                </a:solidFill>
              </a:rPr>
              <a:t>AtomicLong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err="1">
                <a:solidFill>
                  <a:schemeClr val="bg1"/>
                </a:solidFill>
              </a:rPr>
              <a:t>compareAndSet</a:t>
            </a:r>
            <a:endParaRPr lang="en-US" altLang="zh-CN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918" y="4147185"/>
            <a:ext cx="35909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4" y="1839278"/>
            <a:ext cx="481012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137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" y="106919"/>
            <a:ext cx="5006340" cy="533161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CAS</a:t>
            </a:r>
            <a:r>
              <a:rPr lang="zh-CN" altLang="en-US" dirty="0" smtClean="0">
                <a:solidFill>
                  <a:schemeClr val="bg1"/>
                </a:solidFill>
              </a:rPr>
              <a:t>存款例子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880111"/>
            <a:ext cx="3909060" cy="3318509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 +</a:t>
            </a:r>
            <a:r>
              <a:rPr lang="en-US" altLang="zh-CN" dirty="0" smtClean="0">
                <a:solidFill>
                  <a:schemeClr val="bg1"/>
                </a:solidFill>
              </a:rPr>
              <a:t>100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select </a:t>
            </a:r>
            <a:r>
              <a:rPr lang="en-US" altLang="zh-CN" dirty="0">
                <a:solidFill>
                  <a:schemeClr val="bg1"/>
                </a:solidFill>
              </a:rPr>
              <a:t>money </a:t>
            </a:r>
            <a:r>
              <a:rPr lang="en-US" altLang="zh-CN" dirty="0" smtClean="0">
                <a:solidFill>
                  <a:schemeClr val="bg1"/>
                </a:solidFill>
              </a:rPr>
              <a:t>from </a:t>
            </a:r>
            <a:r>
              <a:rPr lang="en-US" altLang="zh-CN" dirty="0">
                <a:solidFill>
                  <a:schemeClr val="bg1"/>
                </a:solidFill>
              </a:rPr>
              <a:t>table where id=</a:t>
            </a:r>
            <a:r>
              <a:rPr lang="zh-CN" altLang="en-US" dirty="0">
                <a:solidFill>
                  <a:schemeClr val="bg1"/>
                </a:solidFill>
              </a:rPr>
              <a:t>？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update table SET </a:t>
            </a:r>
            <a:r>
              <a:rPr lang="en-US" altLang="zh-CN" dirty="0" smtClean="0">
                <a:solidFill>
                  <a:schemeClr val="bg1"/>
                </a:solidFill>
              </a:rPr>
              <a:t>money=oldMoney+100 </a:t>
            </a:r>
            <a:r>
              <a:rPr lang="en-US" altLang="zh-CN" dirty="0">
                <a:solidFill>
                  <a:schemeClr val="bg1"/>
                </a:solidFill>
              </a:rPr>
              <a:t>where </a:t>
            </a:r>
            <a:r>
              <a:rPr lang="en-US" altLang="zh-CN" dirty="0" smtClean="0">
                <a:solidFill>
                  <a:schemeClr val="bg1"/>
                </a:solidFill>
              </a:rPr>
              <a:t>id</a:t>
            </a:r>
            <a:r>
              <a:rPr lang="en-US" altLang="zh-CN" dirty="0">
                <a:solidFill>
                  <a:schemeClr val="bg1"/>
                </a:solidFill>
              </a:rPr>
              <a:t>=</a:t>
            </a:r>
            <a:r>
              <a:rPr lang="zh-CN" altLang="en-US" dirty="0">
                <a:solidFill>
                  <a:schemeClr val="bg1"/>
                </a:solidFill>
              </a:rPr>
              <a:t>？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71999" y="232410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同时向一</a:t>
            </a:r>
            <a:r>
              <a:rPr lang="zh-CN" altLang="en-US" dirty="0" smtClean="0">
                <a:solidFill>
                  <a:schemeClr val="bg1"/>
                </a:solidFill>
              </a:rPr>
              <a:t>个账号存款 </a:t>
            </a:r>
            <a:r>
              <a:rPr lang="en-US" altLang="zh-CN" dirty="0" smtClean="0">
                <a:solidFill>
                  <a:schemeClr val="bg1"/>
                </a:solidFill>
              </a:rPr>
              <a:t>: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273040" y="872490"/>
            <a:ext cx="3870960" cy="3409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B+500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select money from table where id=</a:t>
            </a:r>
            <a:r>
              <a:rPr lang="zh-CN" altLang="en-US" dirty="0" smtClean="0">
                <a:solidFill>
                  <a:schemeClr val="bg1"/>
                </a:solidFill>
              </a:rPr>
              <a:t>？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update table SET money=oldMoney+500 where id=</a:t>
            </a:r>
            <a:r>
              <a:rPr lang="zh-CN" altLang="en-US" dirty="0" smtClean="0">
                <a:solidFill>
                  <a:schemeClr val="bg1"/>
                </a:solidFill>
              </a:rPr>
              <a:t>？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491" y="4067175"/>
            <a:ext cx="555307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7340184" y="8303"/>
            <a:ext cx="1803816" cy="11868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rgbClr val="FF0000"/>
                </a:solidFill>
              </a:rPr>
              <a:t>结果可能是：</a:t>
            </a:r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500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600</a:t>
            </a:r>
          </a:p>
        </p:txBody>
      </p:sp>
    </p:spTree>
    <p:extLst>
      <p:ext uri="{BB962C8B-B14F-4D97-AF65-F5344CB8AC3E}">
        <p14:creationId xmlns:p14="http://schemas.microsoft.com/office/powerpoint/2010/main" val="20707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55820" y="205979"/>
            <a:ext cx="4030980" cy="85725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无锁队列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81500" y="971551"/>
            <a:ext cx="4762500" cy="2335529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ring buffer</a:t>
            </a:r>
            <a:r>
              <a:rPr lang="zh-CN" altLang="en-US" sz="2000" dirty="0">
                <a:solidFill>
                  <a:schemeClr val="bg1"/>
                </a:solidFill>
              </a:rPr>
              <a:t>维护两个指针，“</a:t>
            </a:r>
            <a:r>
              <a:rPr lang="en-US" altLang="zh-CN" sz="2000" dirty="0">
                <a:solidFill>
                  <a:schemeClr val="bg1"/>
                </a:solidFill>
              </a:rPr>
              <a:t>next”</a:t>
            </a:r>
            <a:r>
              <a:rPr lang="zh-CN" altLang="en-US" sz="2000" dirty="0">
                <a:solidFill>
                  <a:schemeClr val="bg1"/>
                </a:solidFill>
              </a:rPr>
              <a:t>和“</a:t>
            </a:r>
            <a:r>
              <a:rPr lang="en-US" altLang="zh-CN" sz="2000" dirty="0">
                <a:solidFill>
                  <a:schemeClr val="bg1"/>
                </a:solidFill>
              </a:rPr>
              <a:t>cursor”</a:t>
            </a:r>
            <a:r>
              <a:rPr lang="zh-CN" altLang="en-US" sz="2000" dirty="0" smtClean="0">
                <a:solidFill>
                  <a:schemeClr val="bg1"/>
                </a:solidFill>
              </a:rPr>
              <a:t>。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写：基于</a:t>
            </a:r>
            <a:r>
              <a:rPr lang="en-US" altLang="zh-CN" sz="2000" dirty="0">
                <a:solidFill>
                  <a:schemeClr val="bg1"/>
                </a:solidFill>
              </a:rPr>
              <a:t>CAS</a:t>
            </a:r>
            <a:r>
              <a:rPr lang="zh-CN" altLang="en-US" sz="2000" dirty="0">
                <a:solidFill>
                  <a:schemeClr val="bg1"/>
                </a:solidFill>
              </a:rPr>
              <a:t>的“</a:t>
            </a:r>
            <a:r>
              <a:rPr lang="en-US" altLang="zh-CN" sz="2000" dirty="0">
                <a:solidFill>
                  <a:schemeClr val="bg1"/>
                </a:solidFill>
              </a:rPr>
              <a:t>get-and-increment”</a:t>
            </a:r>
            <a:r>
              <a:rPr lang="zh-CN" altLang="en-US" sz="2000" dirty="0">
                <a:solidFill>
                  <a:schemeClr val="bg1"/>
                </a:solidFill>
              </a:rPr>
              <a:t>操作，将“</a:t>
            </a:r>
            <a:r>
              <a:rPr lang="en-US" altLang="zh-CN" sz="2000" dirty="0">
                <a:solidFill>
                  <a:schemeClr val="bg1"/>
                </a:solidFill>
              </a:rPr>
              <a:t>next”</a:t>
            </a:r>
            <a:r>
              <a:rPr lang="zh-CN" altLang="en-US" sz="2000" dirty="0">
                <a:solidFill>
                  <a:schemeClr val="bg1"/>
                </a:solidFill>
              </a:rPr>
              <a:t>指针进行自增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f:\program files\360se6\User Data\temp\after-d-claim2-300x19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" y="3041015"/>
            <a:ext cx="28575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program files\360se6\User Data\temp\basic-structure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1"/>
            <a:ext cx="3917025" cy="176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11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12820" y="205979"/>
            <a:ext cx="5173980" cy="85725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canal</a:t>
            </a:r>
            <a:r>
              <a:rPr lang="zh-CN" altLang="en-US" dirty="0" smtClean="0">
                <a:solidFill>
                  <a:schemeClr val="bg1"/>
                </a:solidFill>
              </a:rPr>
              <a:t>无锁队列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1880" y="971551"/>
            <a:ext cx="5532120" cy="2335529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定义了</a:t>
            </a:r>
            <a:r>
              <a:rPr lang="en-US" altLang="zh-CN" sz="2000" dirty="0">
                <a:solidFill>
                  <a:schemeClr val="bg1"/>
                </a:solidFill>
              </a:rPr>
              <a:t>3</a:t>
            </a:r>
            <a:r>
              <a:rPr lang="zh-CN" altLang="en-US" sz="2000" dirty="0">
                <a:solidFill>
                  <a:schemeClr val="bg1"/>
                </a:solidFill>
              </a:rPr>
              <a:t>个</a:t>
            </a:r>
            <a:r>
              <a:rPr lang="en-US" altLang="zh-CN" sz="2000" dirty="0">
                <a:solidFill>
                  <a:schemeClr val="bg1"/>
                </a:solidFill>
              </a:rPr>
              <a:t>cursor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Put :  Sink</a:t>
            </a:r>
            <a:r>
              <a:rPr lang="zh-CN" altLang="en-US" sz="2000" dirty="0">
                <a:solidFill>
                  <a:schemeClr val="bg1"/>
                </a:solidFill>
              </a:rPr>
              <a:t>模块进行数据存储的最后一次写入位置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Get :  </a:t>
            </a:r>
            <a:r>
              <a:rPr lang="zh-CN" altLang="en-US" sz="2000" dirty="0">
                <a:solidFill>
                  <a:schemeClr val="bg1"/>
                </a:solidFill>
              </a:rPr>
              <a:t>数据订阅获取的最后一次提取位置</a:t>
            </a:r>
          </a:p>
          <a:p>
            <a:r>
              <a:rPr lang="en-US" altLang="zh-CN" sz="2000" dirty="0" err="1">
                <a:solidFill>
                  <a:schemeClr val="bg1"/>
                </a:solidFill>
              </a:rPr>
              <a:t>Ack</a:t>
            </a:r>
            <a:r>
              <a:rPr lang="en-US" altLang="zh-CN" sz="2000" dirty="0">
                <a:solidFill>
                  <a:schemeClr val="bg1"/>
                </a:solidFill>
              </a:rPr>
              <a:t> :  </a:t>
            </a:r>
            <a:r>
              <a:rPr lang="zh-CN" altLang="en-US" sz="2000" dirty="0">
                <a:solidFill>
                  <a:schemeClr val="bg1"/>
                </a:solidFill>
              </a:rPr>
              <a:t>数据消费成功的最后一次消费</a:t>
            </a:r>
            <a:r>
              <a:rPr lang="zh-CN" altLang="en-US" sz="2000" dirty="0" smtClean="0">
                <a:solidFill>
                  <a:schemeClr val="bg1"/>
                </a:solidFill>
              </a:rPr>
              <a:t>位置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CAS</a:t>
            </a:r>
            <a:r>
              <a:rPr lang="zh-CN" altLang="en-US" sz="2000" dirty="0" smtClean="0">
                <a:solidFill>
                  <a:schemeClr val="bg1"/>
                </a:solidFill>
              </a:rPr>
              <a:t>操作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"/>
            <a:ext cx="3345180" cy="3072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C:\潘洪亮\wiz.data\temp\77d82594-9545-4699-a012-3bd1b633a5eb_4_files\c0118566-9f2c-4d71-81cc-671db051164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" y="3513137"/>
            <a:ext cx="590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45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3246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AKKA </a:t>
            </a:r>
            <a:r>
              <a:rPr lang="zh-CN" altLang="en-US" dirty="0" smtClean="0">
                <a:solidFill>
                  <a:schemeClr val="bg1"/>
                </a:solidFill>
              </a:rPr>
              <a:t>分布式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0060" y="711120"/>
            <a:ext cx="8229600" cy="339447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消息</a:t>
            </a:r>
            <a:r>
              <a:rPr lang="zh-CN" altLang="en-US" dirty="0" smtClean="0">
                <a:solidFill>
                  <a:schemeClr val="bg1"/>
                </a:solidFill>
              </a:rPr>
              <a:t>传递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</a:rPr>
              <a:t>事件驱动、分而治之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无</a:t>
            </a:r>
            <a:r>
              <a:rPr lang="zh-CN" altLang="en-US" dirty="0">
                <a:solidFill>
                  <a:schemeClr val="bg1"/>
                </a:solidFill>
              </a:rPr>
              <a:t>锁无阻塞、无共享</a:t>
            </a:r>
            <a:r>
              <a:rPr lang="zh-CN" altLang="en-US" dirty="0" smtClean="0">
                <a:solidFill>
                  <a:schemeClr val="bg1"/>
                </a:solidFill>
              </a:rPr>
              <a:t>内存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就</a:t>
            </a:r>
            <a:r>
              <a:rPr lang="zh-CN" altLang="en-US" dirty="0" smtClean="0">
                <a:solidFill>
                  <a:schemeClr val="bg1"/>
                </a:solidFill>
              </a:rPr>
              <a:t>像发邮件一样简单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100" name="Picture 4" descr="f:\program files\360se6\User Data\temp\15181740-347639fb83974986b8bf2f287811bbf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0"/>
            <a:ext cx="2324100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:\program files\360se6\User Data\temp\15181744-86422f4b682c49e698150a318bcebac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195" y="3315017"/>
            <a:ext cx="1933575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:\program files\360se6\User Data\temp\153041_n1B0_5787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" y="2600325"/>
            <a:ext cx="62007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4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 descr="http://static.oschina.net/uploads/space/2013/0702/161058_pgPY_578710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6260"/>
            <a:ext cx="9610725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14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610921"/>
            <a:ext cx="7894320" cy="4454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12" name="任意多边形 11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49957">
              <a:off x="3680132" y="193842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热点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分离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机制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662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12" name="任意多边形 11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49957">
              <a:off x="3680132" y="193842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热点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分离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机制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50" y="682617"/>
            <a:ext cx="6788800" cy="440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548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3680132" y="193842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热点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分离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机制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4167576" y="2710940"/>
            <a:ext cx="4542449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将系统频繁访问的数据，独立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存储或内存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缓存。如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用户的积分、活动的最新数据、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最近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分钟数据等，可以冗余存储，以空间换时间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短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信发送，重要数据、及时数据独立通道发送。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64655" y="314536"/>
            <a:ext cx="2301341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高频</a:t>
            </a:r>
          </a:p>
        </p:txBody>
      </p:sp>
      <p:sp>
        <p:nvSpPr>
          <p:cNvPr id="12" name="饼形 2"/>
          <p:cNvSpPr/>
          <p:nvPr/>
        </p:nvSpPr>
        <p:spPr>
          <a:xfrm>
            <a:off x="1307925" y="1638879"/>
            <a:ext cx="1196722" cy="1225765"/>
          </a:xfrm>
          <a:custGeom>
            <a:avLst/>
            <a:gdLst>
              <a:gd name="connsiteX0" fmla="*/ 1225750 w 1225750"/>
              <a:gd name="connsiteY0" fmla="*/ 612875 h 1225750"/>
              <a:gd name="connsiteX1" fmla="*/ 612875 w 1225750"/>
              <a:gd name="connsiteY1" fmla="*/ 1225750 h 1225750"/>
              <a:gd name="connsiteX2" fmla="*/ 0 w 1225750"/>
              <a:gd name="connsiteY2" fmla="*/ 612875 h 1225750"/>
              <a:gd name="connsiteX3" fmla="*/ 612875 w 1225750"/>
              <a:gd name="connsiteY3" fmla="*/ 0 h 1225750"/>
              <a:gd name="connsiteX4" fmla="*/ 612875 w 1225750"/>
              <a:gd name="connsiteY4" fmla="*/ 612875 h 1225750"/>
              <a:gd name="connsiteX5" fmla="*/ 1225750 w 1225750"/>
              <a:gd name="connsiteY5" fmla="*/ 612875 h 1225750"/>
              <a:gd name="connsiteX0" fmla="*/ 1196722 w 1196722"/>
              <a:gd name="connsiteY0" fmla="*/ 612875 h 1225765"/>
              <a:gd name="connsiteX1" fmla="*/ 583847 w 1196722"/>
              <a:gd name="connsiteY1" fmla="*/ 1225750 h 1225765"/>
              <a:gd name="connsiteX2" fmla="*/ 0 w 1196722"/>
              <a:gd name="connsiteY2" fmla="*/ 598361 h 1225765"/>
              <a:gd name="connsiteX3" fmla="*/ 583847 w 1196722"/>
              <a:gd name="connsiteY3" fmla="*/ 0 h 1225765"/>
              <a:gd name="connsiteX4" fmla="*/ 583847 w 1196722"/>
              <a:gd name="connsiteY4" fmla="*/ 612875 h 1225765"/>
              <a:gd name="connsiteX5" fmla="*/ 1196722 w 1196722"/>
              <a:gd name="connsiteY5" fmla="*/ 612875 h 122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6722" h="1225765">
                <a:moveTo>
                  <a:pt x="1196722" y="612875"/>
                </a:moveTo>
                <a:cubicBezTo>
                  <a:pt x="1196722" y="951357"/>
                  <a:pt x="783301" y="1228169"/>
                  <a:pt x="583847" y="1225750"/>
                </a:cubicBezTo>
                <a:cubicBezTo>
                  <a:pt x="384393" y="1223331"/>
                  <a:pt x="0" y="936843"/>
                  <a:pt x="0" y="598361"/>
                </a:cubicBezTo>
                <a:cubicBezTo>
                  <a:pt x="0" y="259879"/>
                  <a:pt x="245365" y="0"/>
                  <a:pt x="583847" y="0"/>
                </a:cubicBezTo>
                <a:lnTo>
                  <a:pt x="583847" y="612875"/>
                </a:lnTo>
                <a:lnTo>
                  <a:pt x="1196722" y="612875"/>
                </a:lnTo>
                <a:close/>
              </a:path>
            </a:pathLst>
          </a:custGeom>
          <a:pattFill prst="dk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饼形 12"/>
          <p:cNvSpPr/>
          <p:nvPr/>
        </p:nvSpPr>
        <p:spPr>
          <a:xfrm rot="4478782">
            <a:off x="1397872" y="1498453"/>
            <a:ext cx="1225750" cy="1225750"/>
          </a:xfrm>
          <a:prstGeom prst="pie">
            <a:avLst>
              <a:gd name="adj1" fmla="val 11961448"/>
              <a:gd name="adj2" fmla="val 16853255"/>
            </a:avLst>
          </a:prstGeom>
          <a:pattFill prst="dk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2590800" y="1635856"/>
            <a:ext cx="571500" cy="231044"/>
          </a:xfrm>
          <a:custGeom>
            <a:avLst/>
            <a:gdLst>
              <a:gd name="connsiteX0" fmla="*/ 0 w 571500"/>
              <a:gd name="connsiteY0" fmla="*/ 231044 h 231044"/>
              <a:gd name="connsiteX1" fmla="*/ 177800 w 571500"/>
              <a:gd name="connsiteY1" fmla="*/ 27844 h 231044"/>
              <a:gd name="connsiteX2" fmla="*/ 330200 w 571500"/>
              <a:gd name="connsiteY2" fmla="*/ 2444 h 231044"/>
              <a:gd name="connsiteX3" fmla="*/ 571500 w 571500"/>
              <a:gd name="connsiteY3" fmla="*/ 2444 h 231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231044">
                <a:moveTo>
                  <a:pt x="0" y="231044"/>
                </a:moveTo>
                <a:cubicBezTo>
                  <a:pt x="61383" y="148494"/>
                  <a:pt x="122767" y="65944"/>
                  <a:pt x="177800" y="27844"/>
                </a:cubicBezTo>
                <a:cubicBezTo>
                  <a:pt x="232833" y="-10256"/>
                  <a:pt x="264583" y="6677"/>
                  <a:pt x="330200" y="2444"/>
                </a:cubicBezTo>
                <a:cubicBezTo>
                  <a:pt x="395817" y="-1789"/>
                  <a:pt x="483658" y="327"/>
                  <a:pt x="571500" y="244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rot="9607300">
            <a:off x="1416985" y="2942013"/>
            <a:ext cx="571500" cy="231044"/>
          </a:xfrm>
          <a:custGeom>
            <a:avLst/>
            <a:gdLst>
              <a:gd name="connsiteX0" fmla="*/ 0 w 571500"/>
              <a:gd name="connsiteY0" fmla="*/ 231044 h 231044"/>
              <a:gd name="connsiteX1" fmla="*/ 177800 w 571500"/>
              <a:gd name="connsiteY1" fmla="*/ 27844 h 231044"/>
              <a:gd name="connsiteX2" fmla="*/ 330200 w 571500"/>
              <a:gd name="connsiteY2" fmla="*/ 2444 h 231044"/>
              <a:gd name="connsiteX3" fmla="*/ 571500 w 571500"/>
              <a:gd name="connsiteY3" fmla="*/ 2444 h 231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231044">
                <a:moveTo>
                  <a:pt x="0" y="231044"/>
                </a:moveTo>
                <a:cubicBezTo>
                  <a:pt x="61383" y="148494"/>
                  <a:pt x="122767" y="65944"/>
                  <a:pt x="177800" y="27844"/>
                </a:cubicBezTo>
                <a:cubicBezTo>
                  <a:pt x="232833" y="-10256"/>
                  <a:pt x="264583" y="6677"/>
                  <a:pt x="330200" y="2444"/>
                </a:cubicBezTo>
                <a:cubicBezTo>
                  <a:pt x="395817" y="-1789"/>
                  <a:pt x="483658" y="327"/>
                  <a:pt x="571500" y="244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65893" y="1340630"/>
            <a:ext cx="1315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15%</a:t>
            </a: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热点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4340" y="3285544"/>
            <a:ext cx="1475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85%</a:t>
            </a: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我不叼你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62092" y="4204455"/>
            <a:ext cx="2020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刚需、痛点、高频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862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3834021" y="1938429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预计算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原则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399186" y="2265463"/>
            <a:ext cx="8310847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预先计算、预先汇总、预先组织好所需要的数据。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页面应用中经常访问的数据，预先汇总计算好，提高查询效率。比如：最新采集时间、最大值、最小值、最新数据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等。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天周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月的数据汇总逻辑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64920" y="112598"/>
            <a:ext cx="25726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饭在锅里，女人在床上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 descr="f:\program files\360se6\User Data\temp\u=2582186567,3603654375&amp;fm=21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953" y="217759"/>
            <a:ext cx="2612291" cy="166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:\program files\360se6\User Data\temp\4b817bdegaaa12e384108&amp;6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308" y="81734"/>
            <a:ext cx="3018692" cy="184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40509" y="899159"/>
            <a:ext cx="7675998" cy="426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7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program files\360se6\User Data\temp\1786538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388" y="1615695"/>
            <a:ext cx="523875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组合 42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3987910" y="193842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变大变小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4685090" y="415366"/>
            <a:ext cx="4542449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，打电话的时候变小！</a:t>
            </a:r>
            <a:endParaRPr lang="zh-CN" altLang="en-US" sz="16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，看视频、玩游戏、看书时变大！</a:t>
            </a:r>
            <a:endParaRPr lang="en-US" altLang="zh-CN" sz="16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25036" y="81748"/>
            <a:ext cx="299886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奇酷手机发布 小机机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饼形 2"/>
          <p:cNvSpPr/>
          <p:nvPr/>
        </p:nvSpPr>
        <p:spPr>
          <a:xfrm>
            <a:off x="1147905" y="1638879"/>
            <a:ext cx="1196722" cy="1225765"/>
          </a:xfrm>
          <a:custGeom>
            <a:avLst/>
            <a:gdLst>
              <a:gd name="connsiteX0" fmla="*/ 1225750 w 1225750"/>
              <a:gd name="connsiteY0" fmla="*/ 612875 h 1225750"/>
              <a:gd name="connsiteX1" fmla="*/ 612875 w 1225750"/>
              <a:gd name="connsiteY1" fmla="*/ 1225750 h 1225750"/>
              <a:gd name="connsiteX2" fmla="*/ 0 w 1225750"/>
              <a:gd name="connsiteY2" fmla="*/ 612875 h 1225750"/>
              <a:gd name="connsiteX3" fmla="*/ 612875 w 1225750"/>
              <a:gd name="connsiteY3" fmla="*/ 0 h 1225750"/>
              <a:gd name="connsiteX4" fmla="*/ 612875 w 1225750"/>
              <a:gd name="connsiteY4" fmla="*/ 612875 h 1225750"/>
              <a:gd name="connsiteX5" fmla="*/ 1225750 w 1225750"/>
              <a:gd name="connsiteY5" fmla="*/ 612875 h 1225750"/>
              <a:gd name="connsiteX0" fmla="*/ 1196722 w 1196722"/>
              <a:gd name="connsiteY0" fmla="*/ 612875 h 1225765"/>
              <a:gd name="connsiteX1" fmla="*/ 583847 w 1196722"/>
              <a:gd name="connsiteY1" fmla="*/ 1225750 h 1225765"/>
              <a:gd name="connsiteX2" fmla="*/ 0 w 1196722"/>
              <a:gd name="connsiteY2" fmla="*/ 598361 h 1225765"/>
              <a:gd name="connsiteX3" fmla="*/ 583847 w 1196722"/>
              <a:gd name="connsiteY3" fmla="*/ 0 h 1225765"/>
              <a:gd name="connsiteX4" fmla="*/ 583847 w 1196722"/>
              <a:gd name="connsiteY4" fmla="*/ 612875 h 1225765"/>
              <a:gd name="connsiteX5" fmla="*/ 1196722 w 1196722"/>
              <a:gd name="connsiteY5" fmla="*/ 612875 h 122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6722" h="1225765">
                <a:moveTo>
                  <a:pt x="1196722" y="612875"/>
                </a:moveTo>
                <a:cubicBezTo>
                  <a:pt x="1196722" y="951357"/>
                  <a:pt x="783301" y="1228169"/>
                  <a:pt x="583847" y="1225750"/>
                </a:cubicBezTo>
                <a:cubicBezTo>
                  <a:pt x="384393" y="1223331"/>
                  <a:pt x="0" y="936843"/>
                  <a:pt x="0" y="598361"/>
                </a:cubicBezTo>
                <a:cubicBezTo>
                  <a:pt x="0" y="259879"/>
                  <a:pt x="245365" y="0"/>
                  <a:pt x="583847" y="0"/>
                </a:cubicBezTo>
                <a:lnTo>
                  <a:pt x="583847" y="612875"/>
                </a:lnTo>
                <a:lnTo>
                  <a:pt x="1196722" y="612875"/>
                </a:lnTo>
                <a:close/>
              </a:path>
            </a:pathLst>
          </a:custGeom>
          <a:pattFill prst="dk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饼形 12"/>
          <p:cNvSpPr/>
          <p:nvPr/>
        </p:nvSpPr>
        <p:spPr>
          <a:xfrm rot="4478782">
            <a:off x="1237852" y="1498453"/>
            <a:ext cx="1225750" cy="1225750"/>
          </a:xfrm>
          <a:prstGeom prst="pie">
            <a:avLst>
              <a:gd name="adj1" fmla="val 11961448"/>
              <a:gd name="adj2" fmla="val 16853255"/>
            </a:avLst>
          </a:prstGeom>
          <a:pattFill prst="dk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2430780" y="1635856"/>
            <a:ext cx="571500" cy="231044"/>
          </a:xfrm>
          <a:custGeom>
            <a:avLst/>
            <a:gdLst>
              <a:gd name="connsiteX0" fmla="*/ 0 w 571500"/>
              <a:gd name="connsiteY0" fmla="*/ 231044 h 231044"/>
              <a:gd name="connsiteX1" fmla="*/ 177800 w 571500"/>
              <a:gd name="connsiteY1" fmla="*/ 27844 h 231044"/>
              <a:gd name="connsiteX2" fmla="*/ 330200 w 571500"/>
              <a:gd name="connsiteY2" fmla="*/ 2444 h 231044"/>
              <a:gd name="connsiteX3" fmla="*/ 571500 w 571500"/>
              <a:gd name="connsiteY3" fmla="*/ 2444 h 231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231044">
                <a:moveTo>
                  <a:pt x="0" y="231044"/>
                </a:moveTo>
                <a:cubicBezTo>
                  <a:pt x="61383" y="148494"/>
                  <a:pt x="122767" y="65944"/>
                  <a:pt x="177800" y="27844"/>
                </a:cubicBezTo>
                <a:cubicBezTo>
                  <a:pt x="232833" y="-10256"/>
                  <a:pt x="264583" y="6677"/>
                  <a:pt x="330200" y="2444"/>
                </a:cubicBezTo>
                <a:cubicBezTo>
                  <a:pt x="395817" y="-1789"/>
                  <a:pt x="483658" y="327"/>
                  <a:pt x="571500" y="244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rot="9607300">
            <a:off x="1256965" y="2942013"/>
            <a:ext cx="571500" cy="231044"/>
          </a:xfrm>
          <a:custGeom>
            <a:avLst/>
            <a:gdLst>
              <a:gd name="connsiteX0" fmla="*/ 0 w 571500"/>
              <a:gd name="connsiteY0" fmla="*/ 231044 h 231044"/>
              <a:gd name="connsiteX1" fmla="*/ 177800 w 571500"/>
              <a:gd name="connsiteY1" fmla="*/ 27844 h 231044"/>
              <a:gd name="connsiteX2" fmla="*/ 330200 w 571500"/>
              <a:gd name="connsiteY2" fmla="*/ 2444 h 231044"/>
              <a:gd name="connsiteX3" fmla="*/ 571500 w 571500"/>
              <a:gd name="connsiteY3" fmla="*/ 2444 h 231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231044">
                <a:moveTo>
                  <a:pt x="0" y="231044"/>
                </a:moveTo>
                <a:cubicBezTo>
                  <a:pt x="61383" y="148494"/>
                  <a:pt x="122767" y="65944"/>
                  <a:pt x="177800" y="27844"/>
                </a:cubicBezTo>
                <a:cubicBezTo>
                  <a:pt x="232833" y="-10256"/>
                  <a:pt x="264583" y="6677"/>
                  <a:pt x="330200" y="2444"/>
                </a:cubicBezTo>
                <a:cubicBezTo>
                  <a:pt x="395817" y="-1789"/>
                  <a:pt x="483658" y="327"/>
                  <a:pt x="571500" y="244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44627" y="992548"/>
            <a:ext cx="19695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15%</a:t>
            </a: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打电话、小手机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4320" y="3285544"/>
            <a:ext cx="1475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85%</a:t>
            </a: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大屏才过瘾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7250" y="4389121"/>
            <a:ext cx="3330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空 空空已空空   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空空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才能做到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77610" y="4625850"/>
            <a:ext cx="266932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只有孙悟空和</a:t>
            </a:r>
            <a:r>
              <a:rPr lang="en-US" altLang="zh-CN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cj</a:t>
            </a: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空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能做到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732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3987909" y="193842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多级缓存</a:t>
              </a:r>
              <a:endPara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399186" y="1727180"/>
            <a:ext cx="8310847" cy="34163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支持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多级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缓存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分布式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redis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local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缓存等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全量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map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loadingmap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table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queue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、单例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数据量小，全量缓存，如产品动作指标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数据量大的，延迟加载，如用户信息、最新数据、每日限额、项目动作数据；活跃用户的数据在内存，</a:t>
            </a: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lru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淘汰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3.Rsa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非对称解密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key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的缓存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解密后的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key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缓存，减少每次解密的时间成本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要求客户端，请求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key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不要总变化；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表达式解析的缓存，节省表达式解析时间</a:t>
            </a:r>
          </a:p>
        </p:txBody>
      </p:sp>
      <p:sp>
        <p:nvSpPr>
          <p:cNvPr id="24" name="矩形 23"/>
          <p:cNvSpPr/>
          <p:nvPr/>
        </p:nvSpPr>
        <p:spPr>
          <a:xfrm>
            <a:off x="3964655" y="314521"/>
            <a:ext cx="23013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缓存是必填项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缓存无处不在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8" name="Picture 6" descr="f:\program files\360se6\User Data\temp\bki-20140414194329-17799886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303" y="97202"/>
            <a:ext cx="25527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1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598" y="146728"/>
            <a:ext cx="7291755" cy="499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1" y="74063"/>
            <a:ext cx="5316674" cy="4975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73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801177" y="1674008"/>
            <a:ext cx="161272" cy="639081"/>
            <a:chOff x="1547664" y="1995686"/>
            <a:chExt cx="363423" cy="1440160"/>
          </a:xfrm>
          <a:noFill/>
        </p:grpSpPr>
        <p:sp>
          <p:nvSpPr>
            <p:cNvPr id="21" name="椭圆 20"/>
            <p:cNvSpPr/>
            <p:nvPr/>
          </p:nvSpPr>
          <p:spPr>
            <a:xfrm>
              <a:off x="1547664" y="1995686"/>
              <a:ext cx="363423" cy="36342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梯形 30"/>
            <p:cNvSpPr/>
            <p:nvPr/>
          </p:nvSpPr>
          <p:spPr>
            <a:xfrm>
              <a:off x="1547664" y="2478157"/>
              <a:ext cx="363423" cy="504056"/>
            </a:xfrm>
            <a:prstGeom prst="trapezoid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652460" y="2982213"/>
              <a:ext cx="153829" cy="45363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762297" y="2459101"/>
            <a:ext cx="239031" cy="1152128"/>
          </a:xfrm>
          <a:prstGeom prst="rect">
            <a:avLst/>
          </a:prstGeom>
          <a:pattFill prst="wd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40917" y="1999947"/>
            <a:ext cx="239031" cy="1611280"/>
          </a:xfrm>
          <a:prstGeom prst="rect">
            <a:avLst/>
          </a:prstGeom>
          <a:pattFill prst="wdUpDiag">
            <a:fgClr>
              <a:srgbClr val="00B0F0"/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549252" y="1152221"/>
            <a:ext cx="161272" cy="639081"/>
            <a:chOff x="1547664" y="1995686"/>
            <a:chExt cx="363423" cy="1440160"/>
          </a:xfrm>
          <a:noFill/>
        </p:grpSpPr>
        <p:sp>
          <p:nvSpPr>
            <p:cNvPr id="40" name="椭圆 39"/>
            <p:cNvSpPr/>
            <p:nvPr/>
          </p:nvSpPr>
          <p:spPr>
            <a:xfrm>
              <a:off x="1547664" y="1995686"/>
              <a:ext cx="363423" cy="363423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梯形 40"/>
            <p:cNvSpPr/>
            <p:nvPr/>
          </p:nvSpPr>
          <p:spPr>
            <a:xfrm>
              <a:off x="1547664" y="2478157"/>
              <a:ext cx="363423" cy="504056"/>
            </a:xfrm>
            <a:prstGeom prst="trapezoid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652460" y="2982213"/>
              <a:ext cx="153829" cy="45363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459324" y="1674008"/>
            <a:ext cx="161272" cy="639081"/>
            <a:chOff x="1547664" y="1995686"/>
            <a:chExt cx="363423" cy="1440160"/>
          </a:xfrm>
          <a:noFill/>
        </p:grpSpPr>
        <p:sp>
          <p:nvSpPr>
            <p:cNvPr id="44" name="椭圆 43"/>
            <p:cNvSpPr/>
            <p:nvPr/>
          </p:nvSpPr>
          <p:spPr>
            <a:xfrm>
              <a:off x="1547664" y="1995686"/>
              <a:ext cx="363423" cy="36342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梯形 44"/>
            <p:cNvSpPr/>
            <p:nvPr/>
          </p:nvSpPr>
          <p:spPr>
            <a:xfrm>
              <a:off x="1547664" y="2478157"/>
              <a:ext cx="363423" cy="504056"/>
            </a:xfrm>
            <a:prstGeom prst="trapezoid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652460" y="2982213"/>
              <a:ext cx="153829" cy="45363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5510379" y="1969986"/>
            <a:ext cx="239031" cy="1611280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443150" y="2459101"/>
            <a:ext cx="239031" cy="1152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548057" y="1196198"/>
            <a:ext cx="161272" cy="639081"/>
            <a:chOff x="1547664" y="1995686"/>
            <a:chExt cx="363423" cy="1440160"/>
          </a:xfrm>
          <a:noFill/>
        </p:grpSpPr>
        <p:sp>
          <p:nvSpPr>
            <p:cNvPr id="50" name="椭圆 49"/>
            <p:cNvSpPr/>
            <p:nvPr/>
          </p:nvSpPr>
          <p:spPr>
            <a:xfrm>
              <a:off x="1547664" y="1995686"/>
              <a:ext cx="363423" cy="363423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梯形 50"/>
            <p:cNvSpPr/>
            <p:nvPr/>
          </p:nvSpPr>
          <p:spPr>
            <a:xfrm>
              <a:off x="1547664" y="2478157"/>
              <a:ext cx="363423" cy="504056"/>
            </a:xfrm>
            <a:prstGeom prst="trapezoid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652460" y="2982213"/>
              <a:ext cx="153829" cy="453633"/>
            </a:xfrm>
            <a:prstGeom prst="rect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137243" y="852041"/>
            <a:ext cx="1514146" cy="1091061"/>
            <a:chOff x="2137243" y="852039"/>
            <a:chExt cx="1514146" cy="1091061"/>
          </a:xfrm>
        </p:grpSpPr>
        <p:sp>
          <p:nvSpPr>
            <p:cNvPr id="8" name="任意多边形 7"/>
            <p:cNvSpPr/>
            <p:nvPr/>
          </p:nvSpPr>
          <p:spPr>
            <a:xfrm>
              <a:off x="2137243" y="927100"/>
              <a:ext cx="1435100" cy="1016000"/>
            </a:xfrm>
            <a:custGeom>
              <a:avLst/>
              <a:gdLst>
                <a:gd name="connsiteX0" fmla="*/ 0 w 1435100"/>
                <a:gd name="connsiteY0" fmla="*/ 1016000 h 1016000"/>
                <a:gd name="connsiteX1" fmla="*/ 584200 w 1435100"/>
                <a:gd name="connsiteY1" fmla="*/ 698500 h 1016000"/>
                <a:gd name="connsiteX2" fmla="*/ 1435100 w 1435100"/>
                <a:gd name="connsiteY2" fmla="*/ 0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5100" h="1016000">
                  <a:moveTo>
                    <a:pt x="0" y="1016000"/>
                  </a:moveTo>
                  <a:cubicBezTo>
                    <a:pt x="172508" y="941916"/>
                    <a:pt x="345017" y="867833"/>
                    <a:pt x="584200" y="698500"/>
                  </a:cubicBezTo>
                  <a:cubicBezTo>
                    <a:pt x="823383" y="529167"/>
                    <a:pt x="1129241" y="264583"/>
                    <a:pt x="1435100" y="0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 rot="11239412">
              <a:off x="3506246" y="852039"/>
              <a:ext cx="145143" cy="188686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458852" y="821673"/>
            <a:ext cx="1483301" cy="1170130"/>
            <a:chOff x="5458852" y="821671"/>
            <a:chExt cx="1483301" cy="1170130"/>
          </a:xfrm>
        </p:grpSpPr>
        <p:sp>
          <p:nvSpPr>
            <p:cNvPr id="11" name="任意多边形 10"/>
            <p:cNvSpPr/>
            <p:nvPr/>
          </p:nvSpPr>
          <p:spPr>
            <a:xfrm>
              <a:off x="5458852" y="821671"/>
              <a:ext cx="1422400" cy="1083329"/>
            </a:xfrm>
            <a:custGeom>
              <a:avLst/>
              <a:gdLst>
                <a:gd name="connsiteX0" fmla="*/ 0 w 1422400"/>
                <a:gd name="connsiteY0" fmla="*/ 3829 h 1083329"/>
                <a:gd name="connsiteX1" fmla="*/ 431800 w 1422400"/>
                <a:gd name="connsiteY1" fmla="*/ 54629 h 1083329"/>
                <a:gd name="connsiteX2" fmla="*/ 1016000 w 1422400"/>
                <a:gd name="connsiteY2" fmla="*/ 384829 h 1083329"/>
                <a:gd name="connsiteX3" fmla="*/ 1422400 w 1422400"/>
                <a:gd name="connsiteY3" fmla="*/ 1083329 h 108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2400" h="1083329">
                  <a:moveTo>
                    <a:pt x="0" y="3829"/>
                  </a:moveTo>
                  <a:cubicBezTo>
                    <a:pt x="131233" y="-2521"/>
                    <a:pt x="262467" y="-8871"/>
                    <a:pt x="431800" y="54629"/>
                  </a:cubicBezTo>
                  <a:cubicBezTo>
                    <a:pt x="601133" y="118129"/>
                    <a:pt x="850900" y="213379"/>
                    <a:pt x="1016000" y="384829"/>
                  </a:cubicBezTo>
                  <a:cubicBezTo>
                    <a:pt x="1181100" y="556279"/>
                    <a:pt x="1301750" y="819804"/>
                    <a:pt x="1422400" y="1083329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 rot="16507801">
              <a:off x="6775238" y="1824887"/>
              <a:ext cx="145143" cy="188686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0466" y="90578"/>
            <a:ext cx="3260035" cy="595228"/>
            <a:chOff x="2824132" y="2586104"/>
            <a:chExt cx="3260035" cy="595228"/>
          </a:xfrm>
        </p:grpSpPr>
        <p:sp>
          <p:nvSpPr>
            <p:cNvPr id="56" name="任意多边形 55"/>
            <p:cNvSpPr/>
            <p:nvPr/>
          </p:nvSpPr>
          <p:spPr>
            <a:xfrm>
              <a:off x="2824132" y="258610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 rot="21349957">
              <a:off x="3680132" y="265210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以时间换空间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883693" y="265811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581073" y="3837659"/>
            <a:ext cx="4035898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增加存取时间、节省存储空间。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空间或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io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：内存、磁盘、网络带宽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 rot="19564189">
            <a:off x="1697490" y="1185484"/>
            <a:ext cx="1852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时间增加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 rot="2450505">
            <a:off x="5717946" y="822628"/>
            <a:ext cx="1852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空间减少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108102" y="3837658"/>
            <a:ext cx="4035898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日志文件的压缩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传输数据的压缩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91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8" grpId="0" animBg="1"/>
      <p:bldP spid="47" grpId="0" animBg="1"/>
      <p:bldP spid="48" grpId="0" animBg="1"/>
      <p:bldP spid="30" grpId="0"/>
      <p:bldP spid="33" grpId="0"/>
      <p:bldP spid="34" grpId="0"/>
      <p:bldP spid="3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3680133" y="193842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以时间换空间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40510" y="1586723"/>
            <a:ext cx="6998677" cy="23083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数据压缩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传输，增加压缩时间，节省传输带宽；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文件滚动记录并压缩存储，节省存储空间、传输带宽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日志文件、文本文件等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rollingPolicy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TimeBasedRollingPolicy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 { 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FileNamePattern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 </a:t>
            </a: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LOG_FILE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+‘point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-%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d{</a:t>
            </a: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yyyyMMdd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}.zip'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}</a:t>
            </a:r>
          </a:p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64655" y="314536"/>
            <a:ext cx="230134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时空穿越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2" name="Picture 4" descr="f:\program files\360se6\User Data\temp\1306593_qsv=127&amp;web_real_domain=www.cnwnews.c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338" y="15"/>
            <a:ext cx="2596662" cy="19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867" y="3471496"/>
            <a:ext cx="4800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69" y="3960202"/>
            <a:ext cx="20574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651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入口处</a:t>
            </a:r>
            <a:r>
              <a:rPr lang="en-US" altLang="zh-CN" dirty="0" err="1">
                <a:solidFill>
                  <a:schemeClr val="bg1"/>
                </a:solidFill>
              </a:rPr>
              <a:t>Nginx</a:t>
            </a:r>
            <a:r>
              <a:rPr lang="zh-CN" altLang="en-US" dirty="0">
                <a:solidFill>
                  <a:schemeClr val="bg1"/>
                </a:solidFill>
              </a:rPr>
              <a:t>网卡瓶颈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err="1" smtClean="0">
                <a:solidFill>
                  <a:schemeClr val="bg1"/>
                </a:solidFill>
              </a:rPr>
              <a:t>gzip</a:t>
            </a:r>
            <a:r>
              <a:rPr lang="zh-CN" altLang="en-US" dirty="0">
                <a:solidFill>
                  <a:schemeClr val="bg1"/>
                </a:solidFill>
              </a:rPr>
              <a:t>压缩，硬件</a:t>
            </a:r>
            <a:r>
              <a:rPr lang="zh-CN" altLang="en-US" dirty="0" smtClean="0">
                <a:solidFill>
                  <a:schemeClr val="bg1"/>
                </a:solidFill>
              </a:rPr>
              <a:t>升级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增加带宽空间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C:\Users\panhl-a\AppData\Local\Temp\SNAGHTML1af14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8" y="335330"/>
            <a:ext cx="359092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55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3680133" y="193842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以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空间换时间</a:t>
              </a:r>
              <a:endPara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40539" y="2171678"/>
            <a:ext cx="8310847" cy="26776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缓存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，内存增加效率提升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；占用内存空间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天周月数据汇总，增加存储空间，提升查询效率；占用数据库表空间、磁盘空间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主从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、读写分离数据冗余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存储；磁盘空间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积分历史数据、积分最新数据；存储多份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64655" y="314536"/>
            <a:ext cx="230134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时空穿越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2" name="Picture 4" descr="f:\program files\360se6\User Data\temp\1306593_qsv=127&amp;web_real_domain=www.cnwnews.c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338" y="15"/>
            <a:ext cx="2596662" cy="19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6042635" y="3502116"/>
            <a:ext cx="2501758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月报和年报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数据冗余存储</a:t>
            </a:r>
            <a:endParaRPr lang="en-US" altLang="zh-CN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缓存和持久化多份存储</a:t>
            </a:r>
            <a:endParaRPr lang="en-US" altLang="zh-CN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分布式文件系统</a:t>
            </a:r>
            <a:endParaRPr lang="zh-CN" altLang="en-US" sz="1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43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3680132" y="193842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分片分库分表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3340989" y="-1841"/>
            <a:ext cx="5803016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自动分区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://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dwz.cn/1GFNwh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1279889"/>
            <a:ext cx="7351713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239" y="1416569"/>
            <a:ext cx="6460766" cy="3484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16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3987910" y="193842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插件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机制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40539" y="2171685"/>
            <a:ext cx="8310847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为方便采集不同产品、不同来源的数据，适应不同项目的二次开发需求，系统框架提供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plugin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机制。应用只需实现插件接口，满足平台的插件规范，就可以发布到系统中，进行数据采集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分析。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64663" y="314536"/>
            <a:ext cx="311609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积分计算规则的动态扩展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64663" y="1158597"/>
            <a:ext cx="311609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支持热部署，不重启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server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276" name="Picture 12" descr="f:\program files\360se6\User Data\temp\u=3267323777,2626589331&amp;fm=21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983" y="3004419"/>
            <a:ext cx="3724275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4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3987910" y="193842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插件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机制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3964663" y="314536"/>
            <a:ext cx="311609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积分计算规则的动态扩展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64663" y="1158597"/>
            <a:ext cx="311609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支持热部署，不重启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server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272" name="Picture 8" descr="f:\program files\360se6\User Data\temp\135646m6ppg40o0v4obqb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91" y="2193266"/>
            <a:ext cx="4658263" cy="295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f:\program files\360se6\User Data\temp\u=1918795620,3909665437&amp;fm=21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9" y="3228575"/>
            <a:ext cx="2790825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0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29457" cy="4937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89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23539" y="339503"/>
            <a:ext cx="1792019" cy="1020015"/>
          </a:xfrm>
          <a:custGeom>
            <a:avLst/>
            <a:gdLst>
              <a:gd name="connsiteX0" fmla="*/ 307399 w 1279908"/>
              <a:gd name="connsiteY0" fmla="*/ 232729 h 728522"/>
              <a:gd name="connsiteX1" fmla="*/ 2599 w 1279908"/>
              <a:gd name="connsiteY1" fmla="*/ 289879 h 728522"/>
              <a:gd name="connsiteX2" fmla="*/ 459799 w 1279908"/>
              <a:gd name="connsiteY2" fmla="*/ 728029 h 728522"/>
              <a:gd name="connsiteX3" fmla="*/ 1278949 w 1279908"/>
              <a:gd name="connsiteY3" fmla="*/ 194629 h 728522"/>
              <a:gd name="connsiteX4" fmla="*/ 612199 w 1279908"/>
              <a:gd name="connsiteY4" fmla="*/ 4129 h 728522"/>
              <a:gd name="connsiteX5" fmla="*/ 40699 w 1279908"/>
              <a:gd name="connsiteY5" fmla="*/ 347029 h 72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9908" h="728522">
                <a:moveTo>
                  <a:pt x="307399" y="232729"/>
                </a:moveTo>
                <a:cubicBezTo>
                  <a:pt x="142299" y="220029"/>
                  <a:pt x="-22801" y="207329"/>
                  <a:pt x="2599" y="289879"/>
                </a:cubicBezTo>
                <a:cubicBezTo>
                  <a:pt x="27999" y="372429"/>
                  <a:pt x="247074" y="743904"/>
                  <a:pt x="459799" y="728029"/>
                </a:cubicBezTo>
                <a:cubicBezTo>
                  <a:pt x="672524" y="712154"/>
                  <a:pt x="1253549" y="315279"/>
                  <a:pt x="1278949" y="194629"/>
                </a:cubicBezTo>
                <a:cubicBezTo>
                  <a:pt x="1304349" y="73979"/>
                  <a:pt x="818574" y="-21271"/>
                  <a:pt x="612199" y="4129"/>
                </a:cubicBezTo>
                <a:cubicBezTo>
                  <a:pt x="405824" y="29529"/>
                  <a:pt x="223261" y="188279"/>
                  <a:pt x="40699" y="347029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431" y="587899"/>
            <a:ext cx="101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2824180" y="1089143"/>
            <a:ext cx="3260035" cy="529173"/>
          </a:xfrm>
          <a:custGeom>
            <a:avLst/>
            <a:gdLst>
              <a:gd name="connsiteX0" fmla="*/ 0 w 2969523"/>
              <a:gd name="connsiteY0" fmla="*/ 743759 h 800909"/>
              <a:gd name="connsiteX1" fmla="*/ 704850 w 2969523"/>
              <a:gd name="connsiteY1" fmla="*/ 800909 h 800909"/>
              <a:gd name="connsiteX2" fmla="*/ 2228850 w 2969523"/>
              <a:gd name="connsiteY2" fmla="*/ 743759 h 800909"/>
              <a:gd name="connsiteX3" fmla="*/ 2876550 w 2969523"/>
              <a:gd name="connsiteY3" fmla="*/ 515159 h 800909"/>
              <a:gd name="connsiteX4" fmla="*/ 2933700 w 2969523"/>
              <a:gd name="connsiteY4" fmla="*/ 286559 h 800909"/>
              <a:gd name="connsiteX5" fmla="*/ 2571750 w 2969523"/>
              <a:gd name="connsiteY5" fmla="*/ 809 h 800909"/>
              <a:gd name="connsiteX6" fmla="*/ 590550 w 2969523"/>
              <a:gd name="connsiteY6" fmla="*/ 210359 h 800909"/>
              <a:gd name="connsiteX7" fmla="*/ 38100 w 2969523"/>
              <a:gd name="connsiteY7" fmla="*/ 496109 h 800909"/>
              <a:gd name="connsiteX8" fmla="*/ 114300 w 29695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177800 w 30330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254000 w 3033023"/>
              <a:gd name="connsiteY8" fmla="*/ 704777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247335"/>
              <a:gd name="connsiteY0" fmla="*/ 736529 h 800997"/>
              <a:gd name="connsiteX1" fmla="*/ 982662 w 3247335"/>
              <a:gd name="connsiteY1" fmla="*/ 800909 h 800997"/>
              <a:gd name="connsiteX2" fmla="*/ 2506662 w 3247335"/>
              <a:gd name="connsiteY2" fmla="*/ 743759 h 800997"/>
              <a:gd name="connsiteX3" fmla="*/ 3154362 w 3247335"/>
              <a:gd name="connsiteY3" fmla="*/ 515159 h 800997"/>
              <a:gd name="connsiteX4" fmla="*/ 3211512 w 3247335"/>
              <a:gd name="connsiteY4" fmla="*/ 286559 h 800997"/>
              <a:gd name="connsiteX5" fmla="*/ 2849562 w 3247335"/>
              <a:gd name="connsiteY5" fmla="*/ 809 h 800997"/>
              <a:gd name="connsiteX6" fmla="*/ 868362 w 3247335"/>
              <a:gd name="connsiteY6" fmla="*/ 210359 h 800997"/>
              <a:gd name="connsiteX7" fmla="*/ 315912 w 3247335"/>
              <a:gd name="connsiteY7" fmla="*/ 496109 h 800997"/>
              <a:gd name="connsiteX8" fmla="*/ 563562 w 3247335"/>
              <a:gd name="connsiteY8" fmla="*/ 751026 h 800997"/>
              <a:gd name="connsiteX0" fmla="*/ 0 w 3247335"/>
              <a:gd name="connsiteY0" fmla="*/ 736529 h 815129"/>
              <a:gd name="connsiteX1" fmla="*/ 982662 w 3247335"/>
              <a:gd name="connsiteY1" fmla="*/ 800909 h 815129"/>
              <a:gd name="connsiteX2" fmla="*/ 2506662 w 3247335"/>
              <a:gd name="connsiteY2" fmla="*/ 743759 h 815129"/>
              <a:gd name="connsiteX3" fmla="*/ 3154362 w 3247335"/>
              <a:gd name="connsiteY3" fmla="*/ 515159 h 815129"/>
              <a:gd name="connsiteX4" fmla="*/ 3211512 w 3247335"/>
              <a:gd name="connsiteY4" fmla="*/ 286559 h 815129"/>
              <a:gd name="connsiteX5" fmla="*/ 2849562 w 3247335"/>
              <a:gd name="connsiteY5" fmla="*/ 809 h 815129"/>
              <a:gd name="connsiteX6" fmla="*/ 868362 w 3247335"/>
              <a:gd name="connsiteY6" fmla="*/ 210359 h 815129"/>
              <a:gd name="connsiteX7" fmla="*/ 315912 w 3247335"/>
              <a:gd name="connsiteY7" fmla="*/ 496109 h 815129"/>
              <a:gd name="connsiteX8" fmla="*/ 563562 w 3247335"/>
              <a:gd name="connsiteY8" fmla="*/ 751026 h 815129"/>
              <a:gd name="connsiteX0" fmla="*/ 0 w 3260035"/>
              <a:gd name="connsiteY0" fmla="*/ 688338 h 803190"/>
              <a:gd name="connsiteX1" fmla="*/ 995362 w 3260035"/>
              <a:gd name="connsiteY1" fmla="*/ 800909 h 803190"/>
              <a:gd name="connsiteX2" fmla="*/ 2519362 w 3260035"/>
              <a:gd name="connsiteY2" fmla="*/ 743759 h 803190"/>
              <a:gd name="connsiteX3" fmla="*/ 3167062 w 3260035"/>
              <a:gd name="connsiteY3" fmla="*/ 515159 h 803190"/>
              <a:gd name="connsiteX4" fmla="*/ 3224212 w 3260035"/>
              <a:gd name="connsiteY4" fmla="*/ 286559 h 803190"/>
              <a:gd name="connsiteX5" fmla="*/ 2862262 w 3260035"/>
              <a:gd name="connsiteY5" fmla="*/ 809 h 803190"/>
              <a:gd name="connsiteX6" fmla="*/ 881062 w 3260035"/>
              <a:gd name="connsiteY6" fmla="*/ 210359 h 803190"/>
              <a:gd name="connsiteX7" fmla="*/ 328612 w 3260035"/>
              <a:gd name="connsiteY7" fmla="*/ 496109 h 803190"/>
              <a:gd name="connsiteX8" fmla="*/ 576262 w 3260035"/>
              <a:gd name="connsiteY8" fmla="*/ 751026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0035" h="803190">
                <a:moveTo>
                  <a:pt x="0" y="688338"/>
                </a:moveTo>
                <a:cubicBezTo>
                  <a:pt x="179387" y="813294"/>
                  <a:pt x="575468" y="791672"/>
                  <a:pt x="995362" y="800909"/>
                </a:cubicBezTo>
                <a:cubicBezTo>
                  <a:pt x="1415256" y="810146"/>
                  <a:pt x="2157412" y="791384"/>
                  <a:pt x="2519362" y="743759"/>
                </a:cubicBezTo>
                <a:cubicBezTo>
                  <a:pt x="2881312" y="696134"/>
                  <a:pt x="3049587" y="591359"/>
                  <a:pt x="3167062" y="515159"/>
                </a:cubicBezTo>
                <a:cubicBezTo>
                  <a:pt x="3284537" y="438959"/>
                  <a:pt x="3275012" y="372284"/>
                  <a:pt x="3224212" y="286559"/>
                </a:cubicBezTo>
                <a:cubicBezTo>
                  <a:pt x="3173412" y="200834"/>
                  <a:pt x="3252787" y="13509"/>
                  <a:pt x="2862262" y="809"/>
                </a:cubicBezTo>
                <a:cubicBezTo>
                  <a:pt x="2471737" y="-11891"/>
                  <a:pt x="1303337" y="127809"/>
                  <a:pt x="881062" y="210359"/>
                </a:cubicBezTo>
                <a:cubicBezTo>
                  <a:pt x="458787" y="292909"/>
                  <a:pt x="398462" y="321207"/>
                  <a:pt x="328612" y="496109"/>
                </a:cubicBezTo>
                <a:cubicBezTo>
                  <a:pt x="258762" y="671011"/>
                  <a:pt x="528637" y="703401"/>
                  <a:pt x="576262" y="75102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 rot="21349957">
            <a:off x="3680156" y="115515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积分系统介绍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4383" y="116115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2824180" y="1872425"/>
            <a:ext cx="3260035" cy="529173"/>
          </a:xfrm>
          <a:custGeom>
            <a:avLst/>
            <a:gdLst>
              <a:gd name="connsiteX0" fmla="*/ 0 w 2969523"/>
              <a:gd name="connsiteY0" fmla="*/ 743759 h 800909"/>
              <a:gd name="connsiteX1" fmla="*/ 704850 w 2969523"/>
              <a:gd name="connsiteY1" fmla="*/ 800909 h 800909"/>
              <a:gd name="connsiteX2" fmla="*/ 2228850 w 2969523"/>
              <a:gd name="connsiteY2" fmla="*/ 743759 h 800909"/>
              <a:gd name="connsiteX3" fmla="*/ 2876550 w 2969523"/>
              <a:gd name="connsiteY3" fmla="*/ 515159 h 800909"/>
              <a:gd name="connsiteX4" fmla="*/ 2933700 w 2969523"/>
              <a:gd name="connsiteY4" fmla="*/ 286559 h 800909"/>
              <a:gd name="connsiteX5" fmla="*/ 2571750 w 2969523"/>
              <a:gd name="connsiteY5" fmla="*/ 809 h 800909"/>
              <a:gd name="connsiteX6" fmla="*/ 590550 w 2969523"/>
              <a:gd name="connsiteY6" fmla="*/ 210359 h 800909"/>
              <a:gd name="connsiteX7" fmla="*/ 38100 w 2969523"/>
              <a:gd name="connsiteY7" fmla="*/ 496109 h 800909"/>
              <a:gd name="connsiteX8" fmla="*/ 114300 w 29695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177800 w 30330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254000 w 3033023"/>
              <a:gd name="connsiteY8" fmla="*/ 704777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247335"/>
              <a:gd name="connsiteY0" fmla="*/ 736529 h 800997"/>
              <a:gd name="connsiteX1" fmla="*/ 982662 w 3247335"/>
              <a:gd name="connsiteY1" fmla="*/ 800909 h 800997"/>
              <a:gd name="connsiteX2" fmla="*/ 2506662 w 3247335"/>
              <a:gd name="connsiteY2" fmla="*/ 743759 h 800997"/>
              <a:gd name="connsiteX3" fmla="*/ 3154362 w 3247335"/>
              <a:gd name="connsiteY3" fmla="*/ 515159 h 800997"/>
              <a:gd name="connsiteX4" fmla="*/ 3211512 w 3247335"/>
              <a:gd name="connsiteY4" fmla="*/ 286559 h 800997"/>
              <a:gd name="connsiteX5" fmla="*/ 2849562 w 3247335"/>
              <a:gd name="connsiteY5" fmla="*/ 809 h 800997"/>
              <a:gd name="connsiteX6" fmla="*/ 868362 w 3247335"/>
              <a:gd name="connsiteY6" fmla="*/ 210359 h 800997"/>
              <a:gd name="connsiteX7" fmla="*/ 315912 w 3247335"/>
              <a:gd name="connsiteY7" fmla="*/ 496109 h 800997"/>
              <a:gd name="connsiteX8" fmla="*/ 563562 w 3247335"/>
              <a:gd name="connsiteY8" fmla="*/ 751026 h 800997"/>
              <a:gd name="connsiteX0" fmla="*/ 0 w 3247335"/>
              <a:gd name="connsiteY0" fmla="*/ 736529 h 815129"/>
              <a:gd name="connsiteX1" fmla="*/ 982662 w 3247335"/>
              <a:gd name="connsiteY1" fmla="*/ 800909 h 815129"/>
              <a:gd name="connsiteX2" fmla="*/ 2506662 w 3247335"/>
              <a:gd name="connsiteY2" fmla="*/ 743759 h 815129"/>
              <a:gd name="connsiteX3" fmla="*/ 3154362 w 3247335"/>
              <a:gd name="connsiteY3" fmla="*/ 515159 h 815129"/>
              <a:gd name="connsiteX4" fmla="*/ 3211512 w 3247335"/>
              <a:gd name="connsiteY4" fmla="*/ 286559 h 815129"/>
              <a:gd name="connsiteX5" fmla="*/ 2849562 w 3247335"/>
              <a:gd name="connsiteY5" fmla="*/ 809 h 815129"/>
              <a:gd name="connsiteX6" fmla="*/ 868362 w 3247335"/>
              <a:gd name="connsiteY6" fmla="*/ 210359 h 815129"/>
              <a:gd name="connsiteX7" fmla="*/ 315912 w 3247335"/>
              <a:gd name="connsiteY7" fmla="*/ 496109 h 815129"/>
              <a:gd name="connsiteX8" fmla="*/ 563562 w 3247335"/>
              <a:gd name="connsiteY8" fmla="*/ 751026 h 815129"/>
              <a:gd name="connsiteX0" fmla="*/ 0 w 3260035"/>
              <a:gd name="connsiteY0" fmla="*/ 688338 h 803190"/>
              <a:gd name="connsiteX1" fmla="*/ 995362 w 3260035"/>
              <a:gd name="connsiteY1" fmla="*/ 800909 h 803190"/>
              <a:gd name="connsiteX2" fmla="*/ 2519362 w 3260035"/>
              <a:gd name="connsiteY2" fmla="*/ 743759 h 803190"/>
              <a:gd name="connsiteX3" fmla="*/ 3167062 w 3260035"/>
              <a:gd name="connsiteY3" fmla="*/ 515159 h 803190"/>
              <a:gd name="connsiteX4" fmla="*/ 3224212 w 3260035"/>
              <a:gd name="connsiteY4" fmla="*/ 286559 h 803190"/>
              <a:gd name="connsiteX5" fmla="*/ 2862262 w 3260035"/>
              <a:gd name="connsiteY5" fmla="*/ 809 h 803190"/>
              <a:gd name="connsiteX6" fmla="*/ 881062 w 3260035"/>
              <a:gd name="connsiteY6" fmla="*/ 210359 h 803190"/>
              <a:gd name="connsiteX7" fmla="*/ 328612 w 3260035"/>
              <a:gd name="connsiteY7" fmla="*/ 496109 h 803190"/>
              <a:gd name="connsiteX8" fmla="*/ 576262 w 3260035"/>
              <a:gd name="connsiteY8" fmla="*/ 751026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0035" h="803190">
                <a:moveTo>
                  <a:pt x="0" y="688338"/>
                </a:moveTo>
                <a:cubicBezTo>
                  <a:pt x="179387" y="813294"/>
                  <a:pt x="575468" y="791672"/>
                  <a:pt x="995362" y="800909"/>
                </a:cubicBezTo>
                <a:cubicBezTo>
                  <a:pt x="1415256" y="810146"/>
                  <a:pt x="2157412" y="791384"/>
                  <a:pt x="2519362" y="743759"/>
                </a:cubicBezTo>
                <a:cubicBezTo>
                  <a:pt x="2881312" y="696134"/>
                  <a:pt x="3049587" y="591359"/>
                  <a:pt x="3167062" y="515159"/>
                </a:cubicBezTo>
                <a:cubicBezTo>
                  <a:pt x="3284537" y="438959"/>
                  <a:pt x="3275012" y="372284"/>
                  <a:pt x="3224212" y="286559"/>
                </a:cubicBezTo>
                <a:cubicBezTo>
                  <a:pt x="3173412" y="200834"/>
                  <a:pt x="3252787" y="13509"/>
                  <a:pt x="2862262" y="809"/>
                </a:cubicBezTo>
                <a:cubicBezTo>
                  <a:pt x="2471737" y="-11891"/>
                  <a:pt x="1303337" y="127809"/>
                  <a:pt x="881062" y="210359"/>
                </a:cubicBezTo>
                <a:cubicBezTo>
                  <a:pt x="458787" y="292909"/>
                  <a:pt x="398462" y="321207"/>
                  <a:pt x="328612" y="496109"/>
                </a:cubicBezTo>
                <a:cubicBezTo>
                  <a:pt x="258762" y="671011"/>
                  <a:pt x="528637" y="703401"/>
                  <a:pt x="576262" y="75102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 rot="21349957">
            <a:off x="4295709" y="193845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24383" y="1944432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2824180" y="2586104"/>
            <a:ext cx="3260035" cy="529173"/>
          </a:xfrm>
          <a:custGeom>
            <a:avLst/>
            <a:gdLst>
              <a:gd name="connsiteX0" fmla="*/ 0 w 2969523"/>
              <a:gd name="connsiteY0" fmla="*/ 743759 h 800909"/>
              <a:gd name="connsiteX1" fmla="*/ 704850 w 2969523"/>
              <a:gd name="connsiteY1" fmla="*/ 800909 h 800909"/>
              <a:gd name="connsiteX2" fmla="*/ 2228850 w 2969523"/>
              <a:gd name="connsiteY2" fmla="*/ 743759 h 800909"/>
              <a:gd name="connsiteX3" fmla="*/ 2876550 w 2969523"/>
              <a:gd name="connsiteY3" fmla="*/ 515159 h 800909"/>
              <a:gd name="connsiteX4" fmla="*/ 2933700 w 2969523"/>
              <a:gd name="connsiteY4" fmla="*/ 286559 h 800909"/>
              <a:gd name="connsiteX5" fmla="*/ 2571750 w 2969523"/>
              <a:gd name="connsiteY5" fmla="*/ 809 h 800909"/>
              <a:gd name="connsiteX6" fmla="*/ 590550 w 2969523"/>
              <a:gd name="connsiteY6" fmla="*/ 210359 h 800909"/>
              <a:gd name="connsiteX7" fmla="*/ 38100 w 2969523"/>
              <a:gd name="connsiteY7" fmla="*/ 496109 h 800909"/>
              <a:gd name="connsiteX8" fmla="*/ 114300 w 29695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177800 w 30330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254000 w 3033023"/>
              <a:gd name="connsiteY8" fmla="*/ 704777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247335"/>
              <a:gd name="connsiteY0" fmla="*/ 736529 h 800997"/>
              <a:gd name="connsiteX1" fmla="*/ 982662 w 3247335"/>
              <a:gd name="connsiteY1" fmla="*/ 800909 h 800997"/>
              <a:gd name="connsiteX2" fmla="*/ 2506662 w 3247335"/>
              <a:gd name="connsiteY2" fmla="*/ 743759 h 800997"/>
              <a:gd name="connsiteX3" fmla="*/ 3154362 w 3247335"/>
              <a:gd name="connsiteY3" fmla="*/ 515159 h 800997"/>
              <a:gd name="connsiteX4" fmla="*/ 3211512 w 3247335"/>
              <a:gd name="connsiteY4" fmla="*/ 286559 h 800997"/>
              <a:gd name="connsiteX5" fmla="*/ 2849562 w 3247335"/>
              <a:gd name="connsiteY5" fmla="*/ 809 h 800997"/>
              <a:gd name="connsiteX6" fmla="*/ 868362 w 3247335"/>
              <a:gd name="connsiteY6" fmla="*/ 210359 h 800997"/>
              <a:gd name="connsiteX7" fmla="*/ 315912 w 3247335"/>
              <a:gd name="connsiteY7" fmla="*/ 496109 h 800997"/>
              <a:gd name="connsiteX8" fmla="*/ 563562 w 3247335"/>
              <a:gd name="connsiteY8" fmla="*/ 751026 h 800997"/>
              <a:gd name="connsiteX0" fmla="*/ 0 w 3247335"/>
              <a:gd name="connsiteY0" fmla="*/ 736529 h 815129"/>
              <a:gd name="connsiteX1" fmla="*/ 982662 w 3247335"/>
              <a:gd name="connsiteY1" fmla="*/ 800909 h 815129"/>
              <a:gd name="connsiteX2" fmla="*/ 2506662 w 3247335"/>
              <a:gd name="connsiteY2" fmla="*/ 743759 h 815129"/>
              <a:gd name="connsiteX3" fmla="*/ 3154362 w 3247335"/>
              <a:gd name="connsiteY3" fmla="*/ 515159 h 815129"/>
              <a:gd name="connsiteX4" fmla="*/ 3211512 w 3247335"/>
              <a:gd name="connsiteY4" fmla="*/ 286559 h 815129"/>
              <a:gd name="connsiteX5" fmla="*/ 2849562 w 3247335"/>
              <a:gd name="connsiteY5" fmla="*/ 809 h 815129"/>
              <a:gd name="connsiteX6" fmla="*/ 868362 w 3247335"/>
              <a:gd name="connsiteY6" fmla="*/ 210359 h 815129"/>
              <a:gd name="connsiteX7" fmla="*/ 315912 w 3247335"/>
              <a:gd name="connsiteY7" fmla="*/ 496109 h 815129"/>
              <a:gd name="connsiteX8" fmla="*/ 563562 w 3247335"/>
              <a:gd name="connsiteY8" fmla="*/ 751026 h 815129"/>
              <a:gd name="connsiteX0" fmla="*/ 0 w 3260035"/>
              <a:gd name="connsiteY0" fmla="*/ 688338 h 803190"/>
              <a:gd name="connsiteX1" fmla="*/ 995362 w 3260035"/>
              <a:gd name="connsiteY1" fmla="*/ 800909 h 803190"/>
              <a:gd name="connsiteX2" fmla="*/ 2519362 w 3260035"/>
              <a:gd name="connsiteY2" fmla="*/ 743759 h 803190"/>
              <a:gd name="connsiteX3" fmla="*/ 3167062 w 3260035"/>
              <a:gd name="connsiteY3" fmla="*/ 515159 h 803190"/>
              <a:gd name="connsiteX4" fmla="*/ 3224212 w 3260035"/>
              <a:gd name="connsiteY4" fmla="*/ 286559 h 803190"/>
              <a:gd name="connsiteX5" fmla="*/ 2862262 w 3260035"/>
              <a:gd name="connsiteY5" fmla="*/ 809 h 803190"/>
              <a:gd name="connsiteX6" fmla="*/ 881062 w 3260035"/>
              <a:gd name="connsiteY6" fmla="*/ 210359 h 803190"/>
              <a:gd name="connsiteX7" fmla="*/ 328612 w 3260035"/>
              <a:gd name="connsiteY7" fmla="*/ 496109 h 803190"/>
              <a:gd name="connsiteX8" fmla="*/ 576262 w 3260035"/>
              <a:gd name="connsiteY8" fmla="*/ 751026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0035" h="803190">
                <a:moveTo>
                  <a:pt x="0" y="688338"/>
                </a:moveTo>
                <a:cubicBezTo>
                  <a:pt x="179387" y="813294"/>
                  <a:pt x="575468" y="791672"/>
                  <a:pt x="995362" y="800909"/>
                </a:cubicBezTo>
                <a:cubicBezTo>
                  <a:pt x="1415256" y="810146"/>
                  <a:pt x="2157412" y="791384"/>
                  <a:pt x="2519362" y="743759"/>
                </a:cubicBezTo>
                <a:cubicBezTo>
                  <a:pt x="2881312" y="696134"/>
                  <a:pt x="3049587" y="591359"/>
                  <a:pt x="3167062" y="515159"/>
                </a:cubicBezTo>
                <a:cubicBezTo>
                  <a:pt x="3284537" y="438959"/>
                  <a:pt x="3275012" y="372284"/>
                  <a:pt x="3224212" y="286559"/>
                </a:cubicBezTo>
                <a:cubicBezTo>
                  <a:pt x="3173412" y="200834"/>
                  <a:pt x="3252787" y="13509"/>
                  <a:pt x="2862262" y="809"/>
                </a:cubicBezTo>
                <a:cubicBezTo>
                  <a:pt x="2471737" y="-11891"/>
                  <a:pt x="1303337" y="127809"/>
                  <a:pt x="881062" y="210359"/>
                </a:cubicBezTo>
                <a:cubicBezTo>
                  <a:pt x="458787" y="292909"/>
                  <a:pt x="398462" y="321207"/>
                  <a:pt x="328612" y="496109"/>
                </a:cubicBezTo>
                <a:cubicBezTo>
                  <a:pt x="258762" y="671011"/>
                  <a:pt x="528637" y="703401"/>
                  <a:pt x="576262" y="75102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 rot="21349957">
            <a:off x="4295709" y="265213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24383" y="2658112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2824181" y="3422960"/>
            <a:ext cx="3260035" cy="529173"/>
          </a:xfrm>
          <a:custGeom>
            <a:avLst/>
            <a:gdLst>
              <a:gd name="connsiteX0" fmla="*/ 0 w 2969523"/>
              <a:gd name="connsiteY0" fmla="*/ 743759 h 800909"/>
              <a:gd name="connsiteX1" fmla="*/ 704850 w 2969523"/>
              <a:gd name="connsiteY1" fmla="*/ 800909 h 800909"/>
              <a:gd name="connsiteX2" fmla="*/ 2228850 w 2969523"/>
              <a:gd name="connsiteY2" fmla="*/ 743759 h 800909"/>
              <a:gd name="connsiteX3" fmla="*/ 2876550 w 2969523"/>
              <a:gd name="connsiteY3" fmla="*/ 515159 h 800909"/>
              <a:gd name="connsiteX4" fmla="*/ 2933700 w 2969523"/>
              <a:gd name="connsiteY4" fmla="*/ 286559 h 800909"/>
              <a:gd name="connsiteX5" fmla="*/ 2571750 w 2969523"/>
              <a:gd name="connsiteY5" fmla="*/ 809 h 800909"/>
              <a:gd name="connsiteX6" fmla="*/ 590550 w 2969523"/>
              <a:gd name="connsiteY6" fmla="*/ 210359 h 800909"/>
              <a:gd name="connsiteX7" fmla="*/ 38100 w 2969523"/>
              <a:gd name="connsiteY7" fmla="*/ 496109 h 800909"/>
              <a:gd name="connsiteX8" fmla="*/ 114300 w 29695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177800 w 30330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254000 w 3033023"/>
              <a:gd name="connsiteY8" fmla="*/ 704777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247335"/>
              <a:gd name="connsiteY0" fmla="*/ 736529 h 800997"/>
              <a:gd name="connsiteX1" fmla="*/ 982662 w 3247335"/>
              <a:gd name="connsiteY1" fmla="*/ 800909 h 800997"/>
              <a:gd name="connsiteX2" fmla="*/ 2506662 w 3247335"/>
              <a:gd name="connsiteY2" fmla="*/ 743759 h 800997"/>
              <a:gd name="connsiteX3" fmla="*/ 3154362 w 3247335"/>
              <a:gd name="connsiteY3" fmla="*/ 515159 h 800997"/>
              <a:gd name="connsiteX4" fmla="*/ 3211512 w 3247335"/>
              <a:gd name="connsiteY4" fmla="*/ 286559 h 800997"/>
              <a:gd name="connsiteX5" fmla="*/ 2849562 w 3247335"/>
              <a:gd name="connsiteY5" fmla="*/ 809 h 800997"/>
              <a:gd name="connsiteX6" fmla="*/ 868362 w 3247335"/>
              <a:gd name="connsiteY6" fmla="*/ 210359 h 800997"/>
              <a:gd name="connsiteX7" fmla="*/ 315912 w 3247335"/>
              <a:gd name="connsiteY7" fmla="*/ 496109 h 800997"/>
              <a:gd name="connsiteX8" fmla="*/ 563562 w 3247335"/>
              <a:gd name="connsiteY8" fmla="*/ 751026 h 800997"/>
              <a:gd name="connsiteX0" fmla="*/ 0 w 3247335"/>
              <a:gd name="connsiteY0" fmla="*/ 736529 h 815129"/>
              <a:gd name="connsiteX1" fmla="*/ 982662 w 3247335"/>
              <a:gd name="connsiteY1" fmla="*/ 800909 h 815129"/>
              <a:gd name="connsiteX2" fmla="*/ 2506662 w 3247335"/>
              <a:gd name="connsiteY2" fmla="*/ 743759 h 815129"/>
              <a:gd name="connsiteX3" fmla="*/ 3154362 w 3247335"/>
              <a:gd name="connsiteY3" fmla="*/ 515159 h 815129"/>
              <a:gd name="connsiteX4" fmla="*/ 3211512 w 3247335"/>
              <a:gd name="connsiteY4" fmla="*/ 286559 h 815129"/>
              <a:gd name="connsiteX5" fmla="*/ 2849562 w 3247335"/>
              <a:gd name="connsiteY5" fmla="*/ 809 h 815129"/>
              <a:gd name="connsiteX6" fmla="*/ 868362 w 3247335"/>
              <a:gd name="connsiteY6" fmla="*/ 210359 h 815129"/>
              <a:gd name="connsiteX7" fmla="*/ 315912 w 3247335"/>
              <a:gd name="connsiteY7" fmla="*/ 496109 h 815129"/>
              <a:gd name="connsiteX8" fmla="*/ 563562 w 3247335"/>
              <a:gd name="connsiteY8" fmla="*/ 751026 h 815129"/>
              <a:gd name="connsiteX0" fmla="*/ 0 w 3260035"/>
              <a:gd name="connsiteY0" fmla="*/ 688338 h 803190"/>
              <a:gd name="connsiteX1" fmla="*/ 995362 w 3260035"/>
              <a:gd name="connsiteY1" fmla="*/ 800909 h 803190"/>
              <a:gd name="connsiteX2" fmla="*/ 2519362 w 3260035"/>
              <a:gd name="connsiteY2" fmla="*/ 743759 h 803190"/>
              <a:gd name="connsiteX3" fmla="*/ 3167062 w 3260035"/>
              <a:gd name="connsiteY3" fmla="*/ 515159 h 803190"/>
              <a:gd name="connsiteX4" fmla="*/ 3224212 w 3260035"/>
              <a:gd name="connsiteY4" fmla="*/ 286559 h 803190"/>
              <a:gd name="connsiteX5" fmla="*/ 2862262 w 3260035"/>
              <a:gd name="connsiteY5" fmla="*/ 809 h 803190"/>
              <a:gd name="connsiteX6" fmla="*/ 881062 w 3260035"/>
              <a:gd name="connsiteY6" fmla="*/ 210359 h 803190"/>
              <a:gd name="connsiteX7" fmla="*/ 328612 w 3260035"/>
              <a:gd name="connsiteY7" fmla="*/ 496109 h 803190"/>
              <a:gd name="connsiteX8" fmla="*/ 576262 w 3260035"/>
              <a:gd name="connsiteY8" fmla="*/ 751026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0035" h="803190">
                <a:moveTo>
                  <a:pt x="0" y="688338"/>
                </a:moveTo>
                <a:cubicBezTo>
                  <a:pt x="179387" y="813294"/>
                  <a:pt x="575468" y="791672"/>
                  <a:pt x="995362" y="800909"/>
                </a:cubicBezTo>
                <a:cubicBezTo>
                  <a:pt x="1415256" y="810146"/>
                  <a:pt x="2157412" y="791384"/>
                  <a:pt x="2519362" y="743759"/>
                </a:cubicBezTo>
                <a:cubicBezTo>
                  <a:pt x="2881312" y="696134"/>
                  <a:pt x="3049587" y="591359"/>
                  <a:pt x="3167062" y="515159"/>
                </a:cubicBezTo>
                <a:cubicBezTo>
                  <a:pt x="3284537" y="438959"/>
                  <a:pt x="3275012" y="372284"/>
                  <a:pt x="3224212" y="286559"/>
                </a:cubicBezTo>
                <a:cubicBezTo>
                  <a:pt x="3173412" y="200834"/>
                  <a:pt x="3252787" y="13509"/>
                  <a:pt x="2862262" y="809"/>
                </a:cubicBezTo>
                <a:cubicBezTo>
                  <a:pt x="2471737" y="-11891"/>
                  <a:pt x="1303337" y="127809"/>
                  <a:pt x="881062" y="210359"/>
                </a:cubicBezTo>
                <a:cubicBezTo>
                  <a:pt x="458787" y="292909"/>
                  <a:pt x="398462" y="321207"/>
                  <a:pt x="328612" y="496109"/>
                </a:cubicBezTo>
                <a:cubicBezTo>
                  <a:pt x="258762" y="671011"/>
                  <a:pt x="528637" y="703401"/>
                  <a:pt x="576262" y="75102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 rot="21349957">
            <a:off x="4295709" y="348898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24384" y="3494967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3223895" y="1075851"/>
            <a:ext cx="2751467" cy="524405"/>
          </a:xfrm>
          <a:custGeom>
            <a:avLst/>
            <a:gdLst>
              <a:gd name="connsiteX0" fmla="*/ 71787 w 2751467"/>
              <a:gd name="connsiteY0" fmla="*/ 238613 h 524405"/>
              <a:gd name="connsiteX1" fmla="*/ 14637 w 2751467"/>
              <a:gd name="connsiteY1" fmla="*/ 438638 h 524405"/>
              <a:gd name="connsiteX2" fmla="*/ 309912 w 2751467"/>
              <a:gd name="connsiteY2" fmla="*/ 190988 h 524405"/>
              <a:gd name="connsiteX3" fmla="*/ 147987 w 2751467"/>
              <a:gd name="connsiteY3" fmla="*/ 505313 h 524405"/>
              <a:gd name="connsiteX4" fmla="*/ 471837 w 2751467"/>
              <a:gd name="connsiteY4" fmla="*/ 152888 h 524405"/>
              <a:gd name="connsiteX5" fmla="*/ 538512 w 2751467"/>
              <a:gd name="connsiteY5" fmla="*/ 505313 h 524405"/>
              <a:gd name="connsiteX6" fmla="*/ 719487 w 2751467"/>
              <a:gd name="connsiteY6" fmla="*/ 143363 h 524405"/>
              <a:gd name="connsiteX7" fmla="*/ 852837 w 2751467"/>
              <a:gd name="connsiteY7" fmla="*/ 505313 h 524405"/>
              <a:gd name="connsiteX8" fmla="*/ 1014762 w 2751467"/>
              <a:gd name="connsiteY8" fmla="*/ 143363 h 524405"/>
              <a:gd name="connsiteX9" fmla="*/ 1167162 w 2751467"/>
              <a:gd name="connsiteY9" fmla="*/ 476738 h 524405"/>
              <a:gd name="connsiteX10" fmla="*/ 1271937 w 2751467"/>
              <a:gd name="connsiteY10" fmla="*/ 162413 h 524405"/>
              <a:gd name="connsiteX11" fmla="*/ 1367187 w 2751467"/>
              <a:gd name="connsiteY11" fmla="*/ 486263 h 524405"/>
              <a:gd name="connsiteX12" fmla="*/ 1452912 w 2751467"/>
              <a:gd name="connsiteY12" fmla="*/ 124313 h 524405"/>
              <a:gd name="connsiteX13" fmla="*/ 1681512 w 2751467"/>
              <a:gd name="connsiteY13" fmla="*/ 524363 h 524405"/>
              <a:gd name="connsiteX14" fmla="*/ 1748187 w 2751467"/>
              <a:gd name="connsiteY14" fmla="*/ 95738 h 524405"/>
              <a:gd name="connsiteX15" fmla="*/ 2043462 w 2751467"/>
              <a:gd name="connsiteY15" fmla="*/ 467213 h 524405"/>
              <a:gd name="connsiteX16" fmla="*/ 2024412 w 2751467"/>
              <a:gd name="connsiteY16" fmla="*/ 38588 h 524405"/>
              <a:gd name="connsiteX17" fmla="*/ 2291112 w 2751467"/>
              <a:gd name="connsiteY17" fmla="*/ 467213 h 524405"/>
              <a:gd name="connsiteX18" fmla="*/ 2272062 w 2751467"/>
              <a:gd name="connsiteY18" fmla="*/ 488 h 524405"/>
              <a:gd name="connsiteX19" fmla="*/ 2538762 w 2751467"/>
              <a:gd name="connsiteY19" fmla="*/ 371963 h 524405"/>
              <a:gd name="connsiteX20" fmla="*/ 2529237 w 2751467"/>
              <a:gd name="connsiteY20" fmla="*/ 67163 h 524405"/>
              <a:gd name="connsiteX21" fmla="*/ 2738787 w 2751467"/>
              <a:gd name="connsiteY21" fmla="*/ 400538 h 524405"/>
              <a:gd name="connsiteX22" fmla="*/ 2710212 w 2751467"/>
              <a:gd name="connsiteY22" fmla="*/ 29063 h 5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751467" h="524405">
                <a:moveTo>
                  <a:pt x="71787" y="238613"/>
                </a:moveTo>
                <a:cubicBezTo>
                  <a:pt x="23368" y="342594"/>
                  <a:pt x="-25050" y="446575"/>
                  <a:pt x="14637" y="438638"/>
                </a:cubicBezTo>
                <a:cubicBezTo>
                  <a:pt x="54324" y="430701"/>
                  <a:pt x="287687" y="179876"/>
                  <a:pt x="309912" y="190988"/>
                </a:cubicBezTo>
                <a:cubicBezTo>
                  <a:pt x="332137" y="202100"/>
                  <a:pt x="121000" y="511663"/>
                  <a:pt x="147987" y="505313"/>
                </a:cubicBezTo>
                <a:cubicBezTo>
                  <a:pt x="174974" y="498963"/>
                  <a:pt x="406750" y="152888"/>
                  <a:pt x="471837" y="152888"/>
                </a:cubicBezTo>
                <a:cubicBezTo>
                  <a:pt x="536924" y="152888"/>
                  <a:pt x="497237" y="506900"/>
                  <a:pt x="538512" y="505313"/>
                </a:cubicBezTo>
                <a:cubicBezTo>
                  <a:pt x="579787" y="503726"/>
                  <a:pt x="667100" y="143363"/>
                  <a:pt x="719487" y="143363"/>
                </a:cubicBezTo>
                <a:cubicBezTo>
                  <a:pt x="771874" y="143363"/>
                  <a:pt x="803625" y="505313"/>
                  <a:pt x="852837" y="505313"/>
                </a:cubicBezTo>
                <a:cubicBezTo>
                  <a:pt x="902049" y="505313"/>
                  <a:pt x="962375" y="148125"/>
                  <a:pt x="1014762" y="143363"/>
                </a:cubicBezTo>
                <a:cubicBezTo>
                  <a:pt x="1067149" y="138601"/>
                  <a:pt x="1124300" y="473563"/>
                  <a:pt x="1167162" y="476738"/>
                </a:cubicBezTo>
                <a:cubicBezTo>
                  <a:pt x="1210024" y="479913"/>
                  <a:pt x="1238600" y="160826"/>
                  <a:pt x="1271937" y="162413"/>
                </a:cubicBezTo>
                <a:cubicBezTo>
                  <a:pt x="1305274" y="164000"/>
                  <a:pt x="1337025" y="492613"/>
                  <a:pt x="1367187" y="486263"/>
                </a:cubicBezTo>
                <a:cubicBezTo>
                  <a:pt x="1397349" y="479913"/>
                  <a:pt x="1400525" y="117963"/>
                  <a:pt x="1452912" y="124313"/>
                </a:cubicBezTo>
                <a:cubicBezTo>
                  <a:pt x="1505299" y="130663"/>
                  <a:pt x="1632300" y="529126"/>
                  <a:pt x="1681512" y="524363"/>
                </a:cubicBezTo>
                <a:cubicBezTo>
                  <a:pt x="1730725" y="519601"/>
                  <a:pt x="1687862" y="105263"/>
                  <a:pt x="1748187" y="95738"/>
                </a:cubicBezTo>
                <a:cubicBezTo>
                  <a:pt x="1808512" y="86213"/>
                  <a:pt x="1997425" y="476738"/>
                  <a:pt x="2043462" y="467213"/>
                </a:cubicBezTo>
                <a:cubicBezTo>
                  <a:pt x="2089500" y="457688"/>
                  <a:pt x="1983137" y="38588"/>
                  <a:pt x="2024412" y="38588"/>
                </a:cubicBezTo>
                <a:cubicBezTo>
                  <a:pt x="2065687" y="38588"/>
                  <a:pt x="2249837" y="473563"/>
                  <a:pt x="2291112" y="467213"/>
                </a:cubicBezTo>
                <a:cubicBezTo>
                  <a:pt x="2332387" y="460863"/>
                  <a:pt x="2230787" y="16363"/>
                  <a:pt x="2272062" y="488"/>
                </a:cubicBezTo>
                <a:cubicBezTo>
                  <a:pt x="2313337" y="-15387"/>
                  <a:pt x="2495900" y="360851"/>
                  <a:pt x="2538762" y="371963"/>
                </a:cubicBezTo>
                <a:cubicBezTo>
                  <a:pt x="2581624" y="383075"/>
                  <a:pt x="2495900" y="62401"/>
                  <a:pt x="2529237" y="67163"/>
                </a:cubicBezTo>
                <a:cubicBezTo>
                  <a:pt x="2562574" y="71925"/>
                  <a:pt x="2708625" y="406888"/>
                  <a:pt x="2738787" y="400538"/>
                </a:cubicBezTo>
                <a:cubicBezTo>
                  <a:pt x="2768949" y="394188"/>
                  <a:pt x="2739580" y="211625"/>
                  <a:pt x="2710212" y="29063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271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89" y="128013"/>
            <a:ext cx="4659629" cy="501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638175"/>
            <a:ext cx="8770937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161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3987910" y="193842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批量存储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85615" y="3189124"/>
            <a:ext cx="8310847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计时计数：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300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条一提交或一分钟已提交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64663" y="314536"/>
            <a:ext cx="311609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批量提交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64663" y="1158597"/>
            <a:ext cx="311609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新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员工参观智慧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建筑体验馆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个一个看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个人一起看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3000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人一起看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0" y="3733800"/>
            <a:ext cx="9028113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404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3987910" y="193842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并发异步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85615" y="3189113"/>
            <a:ext cx="8310847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64663" y="314536"/>
            <a:ext cx="311609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并行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64663" y="1158597"/>
            <a:ext cx="311609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最终一致性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5615" y="3189124"/>
            <a:ext cx="8310847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流程：数据采集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接收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缓存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分发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处理器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入库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呈现</a:t>
            </a:r>
          </a:p>
          <a:p>
            <a:pPr algn="just">
              <a:lnSpc>
                <a:spcPct val="150000"/>
              </a:lnSpc>
            </a:pP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328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2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-758226" y="81688"/>
            <a:ext cx="7234808" cy="595278"/>
            <a:chOff x="1984958" y="1872374"/>
            <a:chExt cx="7234808" cy="59527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1984958" y="1872374"/>
              <a:ext cx="7234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静态数据接近用户、动态数据接近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计算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85615" y="3189113"/>
            <a:ext cx="8310847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55407" y="492300"/>
            <a:ext cx="3116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移动计算、而非移动数据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0529" y="2081118"/>
            <a:ext cx="8310847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产品端：缓存积分信息、积分规则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云端：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缓存活跃用户积分、全量缓存热点小表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图片 10" descr="C:\Users\panhl-a\AppData\Roaming\Morrowsft\Mricu\DATA\10567\34811\MsgPic\{28996918-085D-4A8E-9E71-97617D2DEE81}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174" y="2434015"/>
            <a:ext cx="3887845" cy="269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C:\Users\panhl-a\AppData\Roaming\Morrowsft\Mricu\DATA\10567\34811\MsgPic\{06349976-3002-4103-AAAE-A041C1753F6D}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937" y="3789278"/>
            <a:ext cx="1904365" cy="119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7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2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4141798" y="1938429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对象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池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3964663" y="314536"/>
            <a:ext cx="311609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对象池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线程池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连接池</a:t>
            </a:r>
          </a:p>
        </p:txBody>
      </p:sp>
      <p:sp>
        <p:nvSpPr>
          <p:cNvPr id="10" name="矩形 9"/>
          <p:cNvSpPr/>
          <p:nvPr/>
        </p:nvSpPr>
        <p:spPr>
          <a:xfrm>
            <a:off x="3781783" y="3096780"/>
            <a:ext cx="311609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Rrd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ringbuffer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831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" y="0"/>
            <a:ext cx="9144372" cy="5143500"/>
          </a:xfr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zh-CN" altLang="en-US" dirty="0" smtClean="0"/>
              <a:t>采集代理设计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70039"/>
            <a:ext cx="1159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把生命浪费在美好的事物</a:t>
            </a:r>
            <a:r>
              <a:rPr lang="zh-CN" altLang="en-US" dirty="0" smtClean="0">
                <a:solidFill>
                  <a:srgbClr val="FFC000"/>
                </a:solidFill>
              </a:rPr>
              <a:t>上</a:t>
            </a:r>
            <a:endParaRPr lang="en-US" altLang="zh-CN" dirty="0" smtClean="0">
              <a:solidFill>
                <a:srgbClr val="FFC000"/>
              </a:solidFill>
            </a:endParaRPr>
          </a:p>
          <a:p>
            <a:r>
              <a:rPr lang="zh-CN" altLang="en-US" b="1" dirty="0" smtClean="0">
                <a:solidFill>
                  <a:srgbClr val="FFC000"/>
                </a:solidFill>
              </a:rPr>
              <a:t>把</a:t>
            </a:r>
            <a:r>
              <a:rPr lang="zh-CN" altLang="en-US" b="1" dirty="0">
                <a:solidFill>
                  <a:srgbClr val="FFC000"/>
                </a:solidFill>
              </a:rPr>
              <a:t>时间浪费在美好的事物上 </a:t>
            </a:r>
            <a:r>
              <a:rPr lang="zh-CN" altLang="en-US" b="1" dirty="0" smtClean="0">
                <a:solidFill>
                  <a:srgbClr val="FFC000"/>
                </a:solidFill>
              </a:rPr>
              <a:t>，</a:t>
            </a:r>
            <a:r>
              <a:rPr lang="zh-CN" altLang="en-US" b="1" dirty="0">
                <a:solidFill>
                  <a:srgbClr val="FFC000"/>
                </a:solidFill>
              </a:rPr>
              <a:t>就是和喜欢的一切在一起</a:t>
            </a:r>
          </a:p>
        </p:txBody>
      </p:sp>
    </p:spTree>
    <p:extLst>
      <p:ext uri="{BB962C8B-B14F-4D97-AF65-F5344CB8AC3E}">
        <p14:creationId xmlns:p14="http://schemas.microsoft.com/office/powerpoint/2010/main" val="99039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513"/>
            <a:ext cx="91440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78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60" y="1"/>
            <a:ext cx="729145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444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3680134" y="193842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复用北斗方案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85615" y="3189113"/>
            <a:ext cx="8310847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84158" y="4126384"/>
            <a:ext cx="8310847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时间延迟 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58" y="1362075"/>
            <a:ext cx="7627937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894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273685" y="10"/>
            <a:ext cx="5274310" cy="3268345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81100"/>
            <a:ext cx="91440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479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20569443">
            <a:off x="1140243" y="1727716"/>
            <a:ext cx="313851" cy="649742"/>
            <a:chOff x="3131479" y="1523999"/>
            <a:chExt cx="313851" cy="649742"/>
          </a:xfrm>
        </p:grpSpPr>
        <p:sp>
          <p:nvSpPr>
            <p:cNvPr id="55" name="任意多边形 54"/>
            <p:cNvSpPr/>
            <p:nvPr/>
          </p:nvSpPr>
          <p:spPr>
            <a:xfrm>
              <a:off x="3207658" y="1596570"/>
              <a:ext cx="237672" cy="577171"/>
            </a:xfrm>
            <a:custGeom>
              <a:avLst/>
              <a:gdLst>
                <a:gd name="connsiteX0" fmla="*/ 0 w 116465"/>
                <a:gd name="connsiteY0" fmla="*/ 667658 h 667658"/>
                <a:gd name="connsiteX1" fmla="*/ 116114 w 116465"/>
                <a:gd name="connsiteY1" fmla="*/ 362858 h 667658"/>
                <a:gd name="connsiteX2" fmla="*/ 29028 w 116465"/>
                <a:gd name="connsiteY2" fmla="*/ 0 h 667658"/>
                <a:gd name="connsiteX0" fmla="*/ 237672 w 248930"/>
                <a:gd name="connsiteY0" fmla="*/ 577171 h 577171"/>
                <a:gd name="connsiteX1" fmla="*/ 87086 w 248930"/>
                <a:gd name="connsiteY1" fmla="*/ 362858 h 577171"/>
                <a:gd name="connsiteX2" fmla="*/ 0 w 248930"/>
                <a:gd name="connsiteY2" fmla="*/ 0 h 577171"/>
                <a:gd name="connsiteX0" fmla="*/ 237672 w 237672"/>
                <a:gd name="connsiteY0" fmla="*/ 577171 h 577171"/>
                <a:gd name="connsiteX1" fmla="*/ 87086 w 237672"/>
                <a:gd name="connsiteY1" fmla="*/ 362858 h 577171"/>
                <a:gd name="connsiteX2" fmla="*/ 0 w 237672"/>
                <a:gd name="connsiteY2" fmla="*/ 0 h 57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672" h="577171">
                  <a:moveTo>
                    <a:pt x="237672" y="577171"/>
                  </a:moveTo>
                  <a:cubicBezTo>
                    <a:pt x="74235" y="461359"/>
                    <a:pt x="126698" y="459053"/>
                    <a:pt x="87086" y="362858"/>
                  </a:cubicBezTo>
                  <a:cubicBezTo>
                    <a:pt x="47474" y="266663"/>
                    <a:pt x="45962" y="125791"/>
                    <a:pt x="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任意多边形 55"/>
            <p:cNvSpPr/>
            <p:nvPr/>
          </p:nvSpPr>
          <p:spPr>
            <a:xfrm rot="6638370">
              <a:off x="3153250" y="1502228"/>
              <a:ext cx="145143" cy="188686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 rot="14909484">
            <a:off x="1297149" y="3117794"/>
            <a:ext cx="313851" cy="649742"/>
            <a:chOff x="3131479" y="1523999"/>
            <a:chExt cx="313851" cy="649742"/>
          </a:xfrm>
        </p:grpSpPr>
        <p:sp>
          <p:nvSpPr>
            <p:cNvPr id="58" name="任意多边形 57"/>
            <p:cNvSpPr/>
            <p:nvPr/>
          </p:nvSpPr>
          <p:spPr>
            <a:xfrm>
              <a:off x="3207658" y="1596570"/>
              <a:ext cx="237672" cy="577171"/>
            </a:xfrm>
            <a:custGeom>
              <a:avLst/>
              <a:gdLst>
                <a:gd name="connsiteX0" fmla="*/ 0 w 116465"/>
                <a:gd name="connsiteY0" fmla="*/ 667658 h 667658"/>
                <a:gd name="connsiteX1" fmla="*/ 116114 w 116465"/>
                <a:gd name="connsiteY1" fmla="*/ 362858 h 667658"/>
                <a:gd name="connsiteX2" fmla="*/ 29028 w 116465"/>
                <a:gd name="connsiteY2" fmla="*/ 0 h 667658"/>
                <a:gd name="connsiteX0" fmla="*/ 237672 w 248930"/>
                <a:gd name="connsiteY0" fmla="*/ 577171 h 577171"/>
                <a:gd name="connsiteX1" fmla="*/ 87086 w 248930"/>
                <a:gd name="connsiteY1" fmla="*/ 362858 h 577171"/>
                <a:gd name="connsiteX2" fmla="*/ 0 w 248930"/>
                <a:gd name="connsiteY2" fmla="*/ 0 h 577171"/>
                <a:gd name="connsiteX0" fmla="*/ 237672 w 237672"/>
                <a:gd name="connsiteY0" fmla="*/ 577171 h 577171"/>
                <a:gd name="connsiteX1" fmla="*/ 87086 w 237672"/>
                <a:gd name="connsiteY1" fmla="*/ 362858 h 577171"/>
                <a:gd name="connsiteX2" fmla="*/ 0 w 237672"/>
                <a:gd name="connsiteY2" fmla="*/ 0 h 57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672" h="577171">
                  <a:moveTo>
                    <a:pt x="237672" y="577171"/>
                  </a:moveTo>
                  <a:cubicBezTo>
                    <a:pt x="74235" y="461359"/>
                    <a:pt x="126698" y="459053"/>
                    <a:pt x="87086" y="362858"/>
                  </a:cubicBezTo>
                  <a:cubicBezTo>
                    <a:pt x="47474" y="266663"/>
                    <a:pt x="45962" y="125791"/>
                    <a:pt x="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任意多边形 58"/>
            <p:cNvSpPr/>
            <p:nvPr/>
          </p:nvSpPr>
          <p:spPr>
            <a:xfrm rot="6638370">
              <a:off x="3153250" y="1502228"/>
              <a:ext cx="145143" cy="188686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 rot="3978832" flipH="1">
            <a:off x="3002048" y="2119254"/>
            <a:ext cx="221314" cy="649742"/>
            <a:chOff x="3131479" y="1523999"/>
            <a:chExt cx="313851" cy="649742"/>
          </a:xfrm>
        </p:grpSpPr>
        <p:sp>
          <p:nvSpPr>
            <p:cNvPr id="61" name="任意多边形 60"/>
            <p:cNvSpPr/>
            <p:nvPr/>
          </p:nvSpPr>
          <p:spPr>
            <a:xfrm>
              <a:off x="3207658" y="1596570"/>
              <a:ext cx="237672" cy="577171"/>
            </a:xfrm>
            <a:custGeom>
              <a:avLst/>
              <a:gdLst>
                <a:gd name="connsiteX0" fmla="*/ 0 w 116465"/>
                <a:gd name="connsiteY0" fmla="*/ 667658 h 667658"/>
                <a:gd name="connsiteX1" fmla="*/ 116114 w 116465"/>
                <a:gd name="connsiteY1" fmla="*/ 362858 h 667658"/>
                <a:gd name="connsiteX2" fmla="*/ 29028 w 116465"/>
                <a:gd name="connsiteY2" fmla="*/ 0 h 667658"/>
                <a:gd name="connsiteX0" fmla="*/ 237672 w 248930"/>
                <a:gd name="connsiteY0" fmla="*/ 577171 h 577171"/>
                <a:gd name="connsiteX1" fmla="*/ 87086 w 248930"/>
                <a:gd name="connsiteY1" fmla="*/ 362858 h 577171"/>
                <a:gd name="connsiteX2" fmla="*/ 0 w 248930"/>
                <a:gd name="connsiteY2" fmla="*/ 0 h 577171"/>
                <a:gd name="connsiteX0" fmla="*/ 237672 w 237672"/>
                <a:gd name="connsiteY0" fmla="*/ 577171 h 577171"/>
                <a:gd name="connsiteX1" fmla="*/ 87086 w 237672"/>
                <a:gd name="connsiteY1" fmla="*/ 362858 h 577171"/>
                <a:gd name="connsiteX2" fmla="*/ 0 w 237672"/>
                <a:gd name="connsiteY2" fmla="*/ 0 h 57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672" h="577171">
                  <a:moveTo>
                    <a:pt x="237672" y="577171"/>
                  </a:moveTo>
                  <a:cubicBezTo>
                    <a:pt x="74235" y="461359"/>
                    <a:pt x="126698" y="459053"/>
                    <a:pt x="87086" y="362858"/>
                  </a:cubicBezTo>
                  <a:cubicBezTo>
                    <a:pt x="47474" y="266663"/>
                    <a:pt x="45962" y="125791"/>
                    <a:pt x="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 rot="6638370">
              <a:off x="3153250" y="1502228"/>
              <a:ext cx="145143" cy="188686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90466" y="90578"/>
            <a:ext cx="3260035" cy="595228"/>
            <a:chOff x="2824132" y="2586104"/>
            <a:chExt cx="3260035" cy="595228"/>
          </a:xfrm>
        </p:grpSpPr>
        <p:sp>
          <p:nvSpPr>
            <p:cNvPr id="64" name="任意多边形 63"/>
            <p:cNvSpPr/>
            <p:nvPr/>
          </p:nvSpPr>
          <p:spPr>
            <a:xfrm>
              <a:off x="2824132" y="258610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 rot="21349957">
              <a:off x="4141797" y="2652109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积分？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824383" y="2658112"/>
              <a:ext cx="405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683442" y="1251046"/>
            <a:ext cx="3751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积分、等级、荣誉、云币商城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45949" y="1924273"/>
            <a:ext cx="1852126" cy="1193545"/>
            <a:chOff x="1145949" y="1924249"/>
            <a:chExt cx="1852126" cy="1193545"/>
          </a:xfrm>
        </p:grpSpPr>
        <p:sp>
          <p:nvSpPr>
            <p:cNvPr id="3" name="爆炸形 1 2"/>
            <p:cNvSpPr/>
            <p:nvPr/>
          </p:nvSpPr>
          <p:spPr>
            <a:xfrm>
              <a:off x="1327669" y="1924249"/>
              <a:ext cx="1464781" cy="1193545"/>
            </a:xfrm>
            <a:custGeom>
              <a:avLst/>
              <a:gdLst>
                <a:gd name="connsiteX0" fmla="*/ 10800 w 21600"/>
                <a:gd name="connsiteY0" fmla="*/ 5800 h 21600"/>
                <a:gd name="connsiteX1" fmla="*/ 14522 w 21600"/>
                <a:gd name="connsiteY1" fmla="*/ 0 h 21600"/>
                <a:gd name="connsiteX2" fmla="*/ 14155 w 21600"/>
                <a:gd name="connsiteY2" fmla="*/ 5325 h 21600"/>
                <a:gd name="connsiteX3" fmla="*/ 18380 w 21600"/>
                <a:gd name="connsiteY3" fmla="*/ 4457 h 21600"/>
                <a:gd name="connsiteX4" fmla="*/ 16702 w 21600"/>
                <a:gd name="connsiteY4" fmla="*/ 7315 h 21600"/>
                <a:gd name="connsiteX5" fmla="*/ 21097 w 21600"/>
                <a:gd name="connsiteY5" fmla="*/ 8137 h 21600"/>
                <a:gd name="connsiteX6" fmla="*/ 17607 w 21600"/>
                <a:gd name="connsiteY6" fmla="*/ 10475 h 21600"/>
                <a:gd name="connsiteX7" fmla="*/ 21600 w 21600"/>
                <a:gd name="connsiteY7" fmla="*/ 13290 h 21600"/>
                <a:gd name="connsiteX8" fmla="*/ 16837 w 21600"/>
                <a:gd name="connsiteY8" fmla="*/ 12942 h 21600"/>
                <a:gd name="connsiteX9" fmla="*/ 18145 w 21600"/>
                <a:gd name="connsiteY9" fmla="*/ 18095 h 21600"/>
                <a:gd name="connsiteX10" fmla="*/ 14020 w 21600"/>
                <a:gd name="connsiteY10" fmla="*/ 14457 h 21600"/>
                <a:gd name="connsiteX11" fmla="*/ 13247 w 21600"/>
                <a:gd name="connsiteY11" fmla="*/ 19737 h 21600"/>
                <a:gd name="connsiteX12" fmla="*/ 10532 w 21600"/>
                <a:gd name="connsiteY12" fmla="*/ 14935 h 21600"/>
                <a:gd name="connsiteX13" fmla="*/ 8485 w 21600"/>
                <a:gd name="connsiteY13" fmla="*/ 21600 h 21600"/>
                <a:gd name="connsiteX14" fmla="*/ 7715 w 21600"/>
                <a:gd name="connsiteY14" fmla="*/ 15627 h 21600"/>
                <a:gd name="connsiteX15" fmla="*/ 4762 w 21600"/>
                <a:gd name="connsiteY15" fmla="*/ 17617 h 21600"/>
                <a:gd name="connsiteX16" fmla="*/ 5667 w 21600"/>
                <a:gd name="connsiteY16" fmla="*/ 13937 h 21600"/>
                <a:gd name="connsiteX17" fmla="*/ 135 w 21600"/>
                <a:gd name="connsiteY17" fmla="*/ 14587 h 21600"/>
                <a:gd name="connsiteX18" fmla="*/ 3722 w 21600"/>
                <a:gd name="connsiteY18" fmla="*/ 11775 h 21600"/>
                <a:gd name="connsiteX19" fmla="*/ 0 w 21600"/>
                <a:gd name="connsiteY19" fmla="*/ 8615 h 21600"/>
                <a:gd name="connsiteX20" fmla="*/ 4627 w 21600"/>
                <a:gd name="connsiteY20" fmla="*/ 7617 h 21600"/>
                <a:gd name="connsiteX21" fmla="*/ 370 w 21600"/>
                <a:gd name="connsiteY21" fmla="*/ 2295 h 21600"/>
                <a:gd name="connsiteX22" fmla="*/ 7312 w 21600"/>
                <a:gd name="connsiteY22" fmla="*/ 6320 h 21600"/>
                <a:gd name="connsiteX23" fmla="*/ 8352 w 21600"/>
                <a:gd name="connsiteY23" fmla="*/ 2295 h 21600"/>
                <a:gd name="connsiteX24" fmla="*/ 10800 w 21600"/>
                <a:gd name="connsiteY24" fmla="*/ 5800 h 21600"/>
                <a:gd name="connsiteX0" fmla="*/ 18380 w 21600"/>
                <a:gd name="connsiteY0" fmla="*/ 4457 h 21600"/>
                <a:gd name="connsiteX1" fmla="*/ 16702 w 21600"/>
                <a:gd name="connsiteY1" fmla="*/ 7315 h 21600"/>
                <a:gd name="connsiteX2" fmla="*/ 21097 w 21600"/>
                <a:gd name="connsiteY2" fmla="*/ 8137 h 21600"/>
                <a:gd name="connsiteX3" fmla="*/ 17607 w 21600"/>
                <a:gd name="connsiteY3" fmla="*/ 10475 h 21600"/>
                <a:gd name="connsiteX4" fmla="*/ 21600 w 21600"/>
                <a:gd name="connsiteY4" fmla="*/ 13290 h 21600"/>
                <a:gd name="connsiteX5" fmla="*/ 16837 w 21600"/>
                <a:gd name="connsiteY5" fmla="*/ 12942 h 21600"/>
                <a:gd name="connsiteX6" fmla="*/ 18145 w 21600"/>
                <a:gd name="connsiteY6" fmla="*/ 18095 h 21600"/>
                <a:gd name="connsiteX7" fmla="*/ 14020 w 21600"/>
                <a:gd name="connsiteY7" fmla="*/ 14457 h 21600"/>
                <a:gd name="connsiteX8" fmla="*/ 13247 w 21600"/>
                <a:gd name="connsiteY8" fmla="*/ 19737 h 21600"/>
                <a:gd name="connsiteX9" fmla="*/ 10532 w 21600"/>
                <a:gd name="connsiteY9" fmla="*/ 14935 h 21600"/>
                <a:gd name="connsiteX10" fmla="*/ 8485 w 21600"/>
                <a:gd name="connsiteY10" fmla="*/ 21600 h 21600"/>
                <a:gd name="connsiteX11" fmla="*/ 7715 w 21600"/>
                <a:gd name="connsiteY11" fmla="*/ 15627 h 21600"/>
                <a:gd name="connsiteX12" fmla="*/ 4762 w 21600"/>
                <a:gd name="connsiteY12" fmla="*/ 17617 h 21600"/>
                <a:gd name="connsiteX13" fmla="*/ 5667 w 21600"/>
                <a:gd name="connsiteY13" fmla="*/ 13937 h 21600"/>
                <a:gd name="connsiteX14" fmla="*/ 135 w 21600"/>
                <a:gd name="connsiteY14" fmla="*/ 14587 h 21600"/>
                <a:gd name="connsiteX15" fmla="*/ 3722 w 21600"/>
                <a:gd name="connsiteY15" fmla="*/ 11775 h 21600"/>
                <a:gd name="connsiteX16" fmla="*/ 0 w 21600"/>
                <a:gd name="connsiteY16" fmla="*/ 8615 h 21600"/>
                <a:gd name="connsiteX17" fmla="*/ 4627 w 21600"/>
                <a:gd name="connsiteY17" fmla="*/ 7617 h 21600"/>
                <a:gd name="connsiteX18" fmla="*/ 370 w 21600"/>
                <a:gd name="connsiteY18" fmla="*/ 2295 h 21600"/>
                <a:gd name="connsiteX19" fmla="*/ 7312 w 21600"/>
                <a:gd name="connsiteY19" fmla="*/ 6320 h 21600"/>
                <a:gd name="connsiteX20" fmla="*/ 8352 w 21600"/>
                <a:gd name="connsiteY20" fmla="*/ 2295 h 21600"/>
                <a:gd name="connsiteX21" fmla="*/ 10800 w 21600"/>
                <a:gd name="connsiteY21" fmla="*/ 5800 h 21600"/>
                <a:gd name="connsiteX22" fmla="*/ 14522 w 21600"/>
                <a:gd name="connsiteY22" fmla="*/ 0 h 21600"/>
                <a:gd name="connsiteX23" fmla="*/ 14155 w 21600"/>
                <a:gd name="connsiteY23" fmla="*/ 5325 h 21600"/>
                <a:gd name="connsiteX24" fmla="*/ 19976 w 21600"/>
                <a:gd name="connsiteY24" fmla="*/ 6416 h 21600"/>
                <a:gd name="connsiteX0" fmla="*/ 18380 w 21600"/>
                <a:gd name="connsiteY0" fmla="*/ 4457 h 21600"/>
                <a:gd name="connsiteX1" fmla="*/ 16702 w 21600"/>
                <a:gd name="connsiteY1" fmla="*/ 7315 h 21600"/>
                <a:gd name="connsiteX2" fmla="*/ 21097 w 21600"/>
                <a:gd name="connsiteY2" fmla="*/ 8137 h 21600"/>
                <a:gd name="connsiteX3" fmla="*/ 17607 w 21600"/>
                <a:gd name="connsiteY3" fmla="*/ 10475 h 21600"/>
                <a:gd name="connsiteX4" fmla="*/ 21600 w 21600"/>
                <a:gd name="connsiteY4" fmla="*/ 13290 h 21600"/>
                <a:gd name="connsiteX5" fmla="*/ 16837 w 21600"/>
                <a:gd name="connsiteY5" fmla="*/ 12942 h 21600"/>
                <a:gd name="connsiteX6" fmla="*/ 18145 w 21600"/>
                <a:gd name="connsiteY6" fmla="*/ 18095 h 21600"/>
                <a:gd name="connsiteX7" fmla="*/ 14020 w 21600"/>
                <a:gd name="connsiteY7" fmla="*/ 14457 h 21600"/>
                <a:gd name="connsiteX8" fmla="*/ 13247 w 21600"/>
                <a:gd name="connsiteY8" fmla="*/ 19737 h 21600"/>
                <a:gd name="connsiteX9" fmla="*/ 10532 w 21600"/>
                <a:gd name="connsiteY9" fmla="*/ 14935 h 21600"/>
                <a:gd name="connsiteX10" fmla="*/ 8485 w 21600"/>
                <a:gd name="connsiteY10" fmla="*/ 21600 h 21600"/>
                <a:gd name="connsiteX11" fmla="*/ 7715 w 21600"/>
                <a:gd name="connsiteY11" fmla="*/ 15627 h 21600"/>
                <a:gd name="connsiteX12" fmla="*/ 4762 w 21600"/>
                <a:gd name="connsiteY12" fmla="*/ 17617 h 21600"/>
                <a:gd name="connsiteX13" fmla="*/ 5667 w 21600"/>
                <a:gd name="connsiteY13" fmla="*/ 13937 h 21600"/>
                <a:gd name="connsiteX14" fmla="*/ 135 w 21600"/>
                <a:gd name="connsiteY14" fmla="*/ 14587 h 21600"/>
                <a:gd name="connsiteX15" fmla="*/ 3722 w 21600"/>
                <a:gd name="connsiteY15" fmla="*/ 11775 h 21600"/>
                <a:gd name="connsiteX16" fmla="*/ 0 w 21600"/>
                <a:gd name="connsiteY16" fmla="*/ 8615 h 21600"/>
                <a:gd name="connsiteX17" fmla="*/ 4627 w 21600"/>
                <a:gd name="connsiteY17" fmla="*/ 7617 h 21600"/>
                <a:gd name="connsiteX18" fmla="*/ 370 w 21600"/>
                <a:gd name="connsiteY18" fmla="*/ 2295 h 21600"/>
                <a:gd name="connsiteX19" fmla="*/ 7312 w 21600"/>
                <a:gd name="connsiteY19" fmla="*/ 6320 h 21600"/>
                <a:gd name="connsiteX20" fmla="*/ 8352 w 21600"/>
                <a:gd name="connsiteY20" fmla="*/ 2295 h 21600"/>
                <a:gd name="connsiteX21" fmla="*/ 10800 w 21600"/>
                <a:gd name="connsiteY21" fmla="*/ 5800 h 21600"/>
                <a:gd name="connsiteX22" fmla="*/ 14522 w 21600"/>
                <a:gd name="connsiteY22" fmla="*/ 0 h 21600"/>
                <a:gd name="connsiteX23" fmla="*/ 14155 w 21600"/>
                <a:gd name="connsiteY23" fmla="*/ 5325 h 21600"/>
                <a:gd name="connsiteX24" fmla="*/ 20166 w 21600"/>
                <a:gd name="connsiteY24" fmla="*/ 119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600" h="21600">
                  <a:moveTo>
                    <a:pt x="18380" y="4457"/>
                  </a:moveTo>
                  <a:lnTo>
                    <a:pt x="16702" y="7315"/>
                  </a:lnTo>
                  <a:lnTo>
                    <a:pt x="21097" y="8137"/>
                  </a:lnTo>
                  <a:lnTo>
                    <a:pt x="17607" y="10475"/>
                  </a:lnTo>
                  <a:lnTo>
                    <a:pt x="21600" y="13290"/>
                  </a:lnTo>
                  <a:lnTo>
                    <a:pt x="16837" y="12942"/>
                  </a:lnTo>
                  <a:lnTo>
                    <a:pt x="18145" y="18095"/>
                  </a:lnTo>
                  <a:lnTo>
                    <a:pt x="14020" y="14457"/>
                  </a:lnTo>
                  <a:lnTo>
                    <a:pt x="13247" y="19737"/>
                  </a:lnTo>
                  <a:lnTo>
                    <a:pt x="10532" y="14935"/>
                  </a:lnTo>
                  <a:lnTo>
                    <a:pt x="8485" y="21600"/>
                  </a:lnTo>
                  <a:cubicBezTo>
                    <a:pt x="8228" y="19609"/>
                    <a:pt x="7972" y="17618"/>
                    <a:pt x="7715" y="15627"/>
                  </a:cubicBezTo>
                  <a:lnTo>
                    <a:pt x="4762" y="17617"/>
                  </a:lnTo>
                  <a:lnTo>
                    <a:pt x="5667" y="13937"/>
                  </a:lnTo>
                  <a:lnTo>
                    <a:pt x="135" y="14587"/>
                  </a:lnTo>
                  <a:lnTo>
                    <a:pt x="3722" y="11775"/>
                  </a:lnTo>
                  <a:lnTo>
                    <a:pt x="0" y="8615"/>
                  </a:lnTo>
                  <a:lnTo>
                    <a:pt x="4627" y="7617"/>
                  </a:lnTo>
                  <a:lnTo>
                    <a:pt x="370" y="2295"/>
                  </a:lnTo>
                  <a:lnTo>
                    <a:pt x="7312" y="6320"/>
                  </a:lnTo>
                  <a:lnTo>
                    <a:pt x="8352" y="2295"/>
                  </a:lnTo>
                  <a:lnTo>
                    <a:pt x="10800" y="5800"/>
                  </a:lnTo>
                  <a:lnTo>
                    <a:pt x="14522" y="0"/>
                  </a:lnTo>
                  <a:cubicBezTo>
                    <a:pt x="14400" y="1775"/>
                    <a:pt x="14277" y="3550"/>
                    <a:pt x="14155" y="5325"/>
                  </a:cubicBezTo>
                  <a:cubicBezTo>
                    <a:pt x="15563" y="5036"/>
                    <a:pt x="20166" y="119"/>
                    <a:pt x="20166" y="119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145949" y="2315647"/>
              <a:ext cx="18521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积分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1152870"/>
            <a:ext cx="1852126" cy="576064"/>
            <a:chOff x="0" y="1152870"/>
            <a:chExt cx="1852126" cy="576064"/>
          </a:xfrm>
        </p:grpSpPr>
        <p:sp>
          <p:nvSpPr>
            <p:cNvPr id="34" name="椭圆 8"/>
            <p:cNvSpPr/>
            <p:nvPr/>
          </p:nvSpPr>
          <p:spPr>
            <a:xfrm>
              <a:off x="320597" y="1152870"/>
              <a:ext cx="1159860" cy="576064"/>
            </a:xfrm>
            <a:custGeom>
              <a:avLst/>
              <a:gdLst>
                <a:gd name="connsiteX0" fmla="*/ 0 w 1003115"/>
                <a:gd name="connsiteY0" fmla="*/ 216024 h 432048"/>
                <a:gd name="connsiteX1" fmla="*/ 501558 w 1003115"/>
                <a:gd name="connsiteY1" fmla="*/ 0 h 432048"/>
                <a:gd name="connsiteX2" fmla="*/ 1003116 w 1003115"/>
                <a:gd name="connsiteY2" fmla="*/ 216024 h 432048"/>
                <a:gd name="connsiteX3" fmla="*/ 501558 w 1003115"/>
                <a:gd name="connsiteY3" fmla="*/ 432048 h 432048"/>
                <a:gd name="connsiteX4" fmla="*/ 0 w 1003115"/>
                <a:gd name="connsiteY4" fmla="*/ 216024 h 432048"/>
                <a:gd name="connsiteX0" fmla="*/ 501558 w 1003116"/>
                <a:gd name="connsiteY0" fmla="*/ 0 h 432048"/>
                <a:gd name="connsiteX1" fmla="*/ 1003116 w 1003116"/>
                <a:gd name="connsiteY1" fmla="*/ 216024 h 432048"/>
                <a:gd name="connsiteX2" fmla="*/ 501558 w 1003116"/>
                <a:gd name="connsiteY2" fmla="*/ 432048 h 432048"/>
                <a:gd name="connsiteX3" fmla="*/ 0 w 1003116"/>
                <a:gd name="connsiteY3" fmla="*/ 216024 h 432048"/>
                <a:gd name="connsiteX4" fmla="*/ 592998 w 1003116"/>
                <a:gd name="connsiteY4" fmla="*/ 91440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116" h="432048">
                  <a:moveTo>
                    <a:pt x="501558" y="0"/>
                  </a:moveTo>
                  <a:cubicBezTo>
                    <a:pt x="778561" y="0"/>
                    <a:pt x="1003116" y="96717"/>
                    <a:pt x="1003116" y="216024"/>
                  </a:cubicBezTo>
                  <a:cubicBezTo>
                    <a:pt x="1003116" y="335331"/>
                    <a:pt x="778561" y="432048"/>
                    <a:pt x="501558" y="432048"/>
                  </a:cubicBezTo>
                  <a:cubicBezTo>
                    <a:pt x="224555" y="432048"/>
                    <a:pt x="0" y="335331"/>
                    <a:pt x="0" y="216024"/>
                  </a:cubicBezTo>
                  <a:cubicBezTo>
                    <a:pt x="0" y="96717"/>
                    <a:pt x="224555" y="0"/>
                    <a:pt x="592998" y="9144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1270619"/>
              <a:ext cx="18521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云币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3673152"/>
            <a:ext cx="1852126" cy="576064"/>
            <a:chOff x="0" y="3673150"/>
            <a:chExt cx="1852126" cy="576064"/>
          </a:xfrm>
        </p:grpSpPr>
        <p:sp>
          <p:nvSpPr>
            <p:cNvPr id="33" name="椭圆 8"/>
            <p:cNvSpPr/>
            <p:nvPr/>
          </p:nvSpPr>
          <p:spPr>
            <a:xfrm>
              <a:off x="324553" y="3673150"/>
              <a:ext cx="1126876" cy="576064"/>
            </a:xfrm>
            <a:custGeom>
              <a:avLst/>
              <a:gdLst>
                <a:gd name="connsiteX0" fmla="*/ 0 w 1003115"/>
                <a:gd name="connsiteY0" fmla="*/ 216024 h 432048"/>
                <a:gd name="connsiteX1" fmla="*/ 501558 w 1003115"/>
                <a:gd name="connsiteY1" fmla="*/ 0 h 432048"/>
                <a:gd name="connsiteX2" fmla="*/ 1003116 w 1003115"/>
                <a:gd name="connsiteY2" fmla="*/ 216024 h 432048"/>
                <a:gd name="connsiteX3" fmla="*/ 501558 w 1003115"/>
                <a:gd name="connsiteY3" fmla="*/ 432048 h 432048"/>
                <a:gd name="connsiteX4" fmla="*/ 0 w 1003115"/>
                <a:gd name="connsiteY4" fmla="*/ 216024 h 432048"/>
                <a:gd name="connsiteX0" fmla="*/ 501558 w 1003116"/>
                <a:gd name="connsiteY0" fmla="*/ 0 h 432048"/>
                <a:gd name="connsiteX1" fmla="*/ 1003116 w 1003116"/>
                <a:gd name="connsiteY1" fmla="*/ 216024 h 432048"/>
                <a:gd name="connsiteX2" fmla="*/ 501558 w 1003116"/>
                <a:gd name="connsiteY2" fmla="*/ 432048 h 432048"/>
                <a:gd name="connsiteX3" fmla="*/ 0 w 1003116"/>
                <a:gd name="connsiteY3" fmla="*/ 216024 h 432048"/>
                <a:gd name="connsiteX4" fmla="*/ 592998 w 1003116"/>
                <a:gd name="connsiteY4" fmla="*/ 91440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116" h="432048">
                  <a:moveTo>
                    <a:pt x="501558" y="0"/>
                  </a:moveTo>
                  <a:cubicBezTo>
                    <a:pt x="778561" y="0"/>
                    <a:pt x="1003116" y="96717"/>
                    <a:pt x="1003116" y="216024"/>
                  </a:cubicBezTo>
                  <a:cubicBezTo>
                    <a:pt x="1003116" y="335331"/>
                    <a:pt x="778561" y="432048"/>
                    <a:pt x="501558" y="432048"/>
                  </a:cubicBezTo>
                  <a:cubicBezTo>
                    <a:pt x="224555" y="432048"/>
                    <a:pt x="0" y="335331"/>
                    <a:pt x="0" y="216024"/>
                  </a:cubicBezTo>
                  <a:cubicBezTo>
                    <a:pt x="0" y="96717"/>
                    <a:pt x="224555" y="0"/>
                    <a:pt x="592998" y="9144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3767077"/>
              <a:ext cx="18521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荣誉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106056" y="1924251"/>
            <a:ext cx="1852126" cy="576064"/>
            <a:chOff x="3106056" y="1924249"/>
            <a:chExt cx="1852126" cy="576064"/>
          </a:xfrm>
        </p:grpSpPr>
        <p:sp>
          <p:nvSpPr>
            <p:cNvPr id="35" name="椭圆 8"/>
            <p:cNvSpPr/>
            <p:nvPr/>
          </p:nvSpPr>
          <p:spPr>
            <a:xfrm>
              <a:off x="3504140" y="1924249"/>
              <a:ext cx="1003116" cy="576064"/>
            </a:xfrm>
            <a:custGeom>
              <a:avLst/>
              <a:gdLst>
                <a:gd name="connsiteX0" fmla="*/ 0 w 1003115"/>
                <a:gd name="connsiteY0" fmla="*/ 216024 h 432048"/>
                <a:gd name="connsiteX1" fmla="*/ 501558 w 1003115"/>
                <a:gd name="connsiteY1" fmla="*/ 0 h 432048"/>
                <a:gd name="connsiteX2" fmla="*/ 1003116 w 1003115"/>
                <a:gd name="connsiteY2" fmla="*/ 216024 h 432048"/>
                <a:gd name="connsiteX3" fmla="*/ 501558 w 1003115"/>
                <a:gd name="connsiteY3" fmla="*/ 432048 h 432048"/>
                <a:gd name="connsiteX4" fmla="*/ 0 w 1003115"/>
                <a:gd name="connsiteY4" fmla="*/ 216024 h 432048"/>
                <a:gd name="connsiteX0" fmla="*/ 501558 w 1003116"/>
                <a:gd name="connsiteY0" fmla="*/ 0 h 432048"/>
                <a:gd name="connsiteX1" fmla="*/ 1003116 w 1003116"/>
                <a:gd name="connsiteY1" fmla="*/ 216024 h 432048"/>
                <a:gd name="connsiteX2" fmla="*/ 501558 w 1003116"/>
                <a:gd name="connsiteY2" fmla="*/ 432048 h 432048"/>
                <a:gd name="connsiteX3" fmla="*/ 0 w 1003116"/>
                <a:gd name="connsiteY3" fmla="*/ 216024 h 432048"/>
                <a:gd name="connsiteX4" fmla="*/ 592998 w 1003116"/>
                <a:gd name="connsiteY4" fmla="*/ 91440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116" h="432048">
                  <a:moveTo>
                    <a:pt x="501558" y="0"/>
                  </a:moveTo>
                  <a:cubicBezTo>
                    <a:pt x="778561" y="0"/>
                    <a:pt x="1003116" y="96717"/>
                    <a:pt x="1003116" y="216024"/>
                  </a:cubicBezTo>
                  <a:cubicBezTo>
                    <a:pt x="1003116" y="335331"/>
                    <a:pt x="778561" y="432048"/>
                    <a:pt x="501558" y="432048"/>
                  </a:cubicBezTo>
                  <a:cubicBezTo>
                    <a:pt x="224555" y="432048"/>
                    <a:pt x="0" y="335331"/>
                    <a:pt x="0" y="216024"/>
                  </a:cubicBezTo>
                  <a:cubicBezTo>
                    <a:pt x="0" y="96717"/>
                    <a:pt x="224555" y="0"/>
                    <a:pt x="592998" y="9144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106056" y="2025362"/>
              <a:ext cx="18521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等级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4752442" y="2078528"/>
            <a:ext cx="4267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用户进行激励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就是为了让用户更多的使用其产品或者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服务，这样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才能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实现产品的价值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而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积分体系就是比较常用的一种对用户的</a:t>
            </a:r>
            <a:r>
              <a:rPr lang="zh-CN" altLang="en-US" sz="1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激励方式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。通过积分、等级、云币可以鼓励用户使用产品，并且是</a:t>
            </a:r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按产品提供者想要的方式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去使用产品。</a:t>
            </a:r>
          </a:p>
        </p:txBody>
      </p:sp>
    </p:spTree>
    <p:extLst>
      <p:ext uri="{BB962C8B-B14F-4D97-AF65-F5344CB8AC3E}">
        <p14:creationId xmlns:p14="http://schemas.microsoft.com/office/powerpoint/2010/main" val="363780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	</a:t>
            </a:r>
            <a:r>
              <a:rPr lang="zh-CN" altLang="en-US" dirty="0"/>
              <a:t>产品端接入流程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zh-CN" dirty="0"/>
              <a:t>注册产品、配置</a:t>
            </a:r>
            <a:r>
              <a:rPr lang="zh-CN" altLang="zh-CN" dirty="0" smtClean="0"/>
              <a:t>策略</a:t>
            </a:r>
            <a:r>
              <a:rPr lang="zh-CN" altLang="en-US" dirty="0" smtClean="0"/>
              <a:t>、北斗建表同步数据</a:t>
            </a:r>
            <a:endParaRPr lang="zh-CN" altLang="zh-CN" dirty="0"/>
          </a:p>
          <a:p>
            <a:r>
              <a:rPr lang="en-US" altLang="zh-CN" dirty="0"/>
              <a:t>2.</a:t>
            </a:r>
            <a:r>
              <a:rPr lang="zh-CN" altLang="zh-CN" dirty="0"/>
              <a:t>产品埋点</a:t>
            </a:r>
          </a:p>
          <a:p>
            <a:r>
              <a:rPr lang="en-US" altLang="zh-CN" dirty="0"/>
              <a:t>3.</a:t>
            </a:r>
            <a:r>
              <a:rPr lang="zh-CN" altLang="zh-CN" dirty="0"/>
              <a:t>验证测试</a:t>
            </a:r>
          </a:p>
          <a:p>
            <a:r>
              <a:rPr lang="en-US" altLang="zh-CN" dirty="0"/>
              <a:t>4.</a:t>
            </a:r>
            <a:r>
              <a:rPr lang="zh-CN" altLang="zh-CN" dirty="0"/>
              <a:t>打包安装</a:t>
            </a:r>
          </a:p>
          <a:p>
            <a:r>
              <a:rPr lang="en-US" altLang="zh-CN" dirty="0"/>
              <a:t>5.FAQ</a:t>
            </a:r>
            <a:r>
              <a:rPr lang="zh-CN" altLang="zh-CN" dirty="0"/>
              <a:t>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58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产品埋</a:t>
            </a:r>
            <a:r>
              <a:rPr lang="zh-CN" altLang="en-US" dirty="0" smtClean="0"/>
              <a:t>点过程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四个方法</a:t>
            </a:r>
            <a:endParaRPr lang="zh-CN" altLang="zh-CN" dirty="0"/>
          </a:p>
          <a:p>
            <a:r>
              <a:rPr lang="en-US" altLang="zh-CN" dirty="0"/>
              <a:t>1.</a:t>
            </a:r>
            <a:r>
              <a:rPr lang="zh-CN" altLang="zh-CN" dirty="0"/>
              <a:t>先初始化、</a:t>
            </a:r>
            <a:r>
              <a:rPr lang="en-US" altLang="zh-CN" dirty="0"/>
              <a:t>2.</a:t>
            </a:r>
            <a:r>
              <a:rPr lang="zh-CN" altLang="zh-CN" dirty="0"/>
              <a:t>构建动作</a:t>
            </a:r>
            <a:r>
              <a:rPr lang="en-US" altLang="zh-CN" dirty="0" err="1"/>
              <a:t>json</a:t>
            </a:r>
            <a:r>
              <a:rPr lang="zh-CN" altLang="zh-CN" dirty="0"/>
              <a:t>数据、</a:t>
            </a:r>
            <a:r>
              <a:rPr lang="en-US" altLang="zh-CN" dirty="0"/>
              <a:t>3.</a:t>
            </a:r>
            <a:r>
              <a:rPr lang="zh-CN" altLang="zh-CN" dirty="0"/>
              <a:t>记录数据、</a:t>
            </a:r>
            <a:r>
              <a:rPr lang="en-US" altLang="zh-CN" dirty="0"/>
              <a:t>4.</a:t>
            </a:r>
            <a:r>
              <a:rPr lang="zh-CN" altLang="zh-CN" dirty="0"/>
              <a:t>发送数据</a:t>
            </a:r>
            <a:r>
              <a:rPr lang="en-US" altLang="zh-CN" dirty="0"/>
              <a:t>[</a:t>
            </a:r>
            <a:r>
              <a:rPr lang="zh-CN" altLang="zh-CN" dirty="0"/>
              <a:t>到缓存</a:t>
            </a:r>
            <a:r>
              <a:rPr lang="en-US" altLang="zh-CN" dirty="0"/>
              <a:t>]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575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" y="0"/>
            <a:ext cx="9144372" cy="5067300"/>
          </a:xfr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zh-CN" altLang="en-US" dirty="0" smtClean="0"/>
              <a:t>数据库设计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70039"/>
            <a:ext cx="1159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把生命浪费在美好的事物</a:t>
            </a:r>
            <a:r>
              <a:rPr lang="zh-CN" altLang="en-US" dirty="0" smtClean="0">
                <a:solidFill>
                  <a:srgbClr val="FFC000"/>
                </a:solidFill>
              </a:rPr>
              <a:t>上</a:t>
            </a:r>
            <a:endParaRPr lang="en-US" altLang="zh-CN" dirty="0" smtClean="0">
              <a:solidFill>
                <a:srgbClr val="FFC000"/>
              </a:solidFill>
            </a:endParaRPr>
          </a:p>
          <a:p>
            <a:r>
              <a:rPr lang="zh-CN" altLang="en-US" b="1" dirty="0" smtClean="0">
                <a:solidFill>
                  <a:srgbClr val="FFC000"/>
                </a:solidFill>
              </a:rPr>
              <a:t>把</a:t>
            </a:r>
            <a:r>
              <a:rPr lang="zh-CN" altLang="en-US" b="1" dirty="0">
                <a:solidFill>
                  <a:srgbClr val="FFC000"/>
                </a:solidFill>
              </a:rPr>
              <a:t>时间浪费在美好的事物上 </a:t>
            </a:r>
            <a:r>
              <a:rPr lang="zh-CN" altLang="en-US" b="1" dirty="0" smtClean="0">
                <a:solidFill>
                  <a:srgbClr val="FFC000"/>
                </a:solidFill>
              </a:rPr>
              <a:t>，</a:t>
            </a:r>
            <a:r>
              <a:rPr lang="zh-CN" altLang="en-US" b="1" dirty="0">
                <a:solidFill>
                  <a:srgbClr val="FFC000"/>
                </a:solidFill>
              </a:rPr>
              <a:t>就是和喜欢的一切在一起</a:t>
            </a:r>
          </a:p>
        </p:txBody>
      </p:sp>
    </p:spTree>
    <p:extLst>
      <p:ext uri="{BB962C8B-B14F-4D97-AF65-F5344CB8AC3E}">
        <p14:creationId xmlns:p14="http://schemas.microsoft.com/office/powerpoint/2010/main" val="20390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数据库开发过程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en-US" altLang="zh-CN" dirty="0" smtClean="0"/>
              <a:t>.</a:t>
            </a:r>
            <a:r>
              <a:rPr lang="zh-CN" altLang="en-US" dirty="0" smtClean="0"/>
              <a:t>业务对象分析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对象及依赖关系</a:t>
            </a:r>
            <a:r>
              <a:rPr lang="en-US" altLang="zh-CN" dirty="0" smtClean="0"/>
              <a:t>】</a:t>
            </a:r>
            <a:endParaRPr lang="zh-CN" altLang="zh-CN" dirty="0"/>
          </a:p>
          <a:p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数据库脚本</a:t>
            </a:r>
            <a:endParaRPr lang="zh-CN" altLang="zh-CN" dirty="0"/>
          </a:p>
          <a:p>
            <a:r>
              <a:rPr lang="en-US" altLang="zh-CN" dirty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生成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文档或</a:t>
            </a:r>
            <a:r>
              <a:rPr lang="en-US" altLang="zh-CN" dirty="0" err="1" smtClean="0"/>
              <a:t>schemaspy</a:t>
            </a:r>
            <a:r>
              <a:rPr lang="zh-CN" altLang="en-US" dirty="0" smtClean="0"/>
              <a:t>文档</a:t>
            </a:r>
            <a:endParaRPr lang="zh-CN" altLang="zh-CN" dirty="0"/>
          </a:p>
          <a:p>
            <a:r>
              <a:rPr lang="en-US" altLang="zh-CN" dirty="0"/>
              <a:t>4</a:t>
            </a:r>
            <a:r>
              <a:rPr lang="en-US" altLang="zh-CN" dirty="0" smtClean="0"/>
              <a:t>.</a:t>
            </a:r>
            <a:r>
              <a:rPr lang="zh-CN" altLang="en-US" dirty="0" smtClean="0"/>
              <a:t>生成</a:t>
            </a:r>
            <a:r>
              <a:rPr lang="en-US" altLang="zh-CN" dirty="0" smtClean="0"/>
              <a:t>80%</a:t>
            </a:r>
            <a:r>
              <a:rPr lang="zh-CN" altLang="en-US" dirty="0" smtClean="0"/>
              <a:t>代码</a:t>
            </a:r>
            <a:endParaRPr lang="zh-CN" altLang="zh-CN" dirty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20%</a:t>
            </a:r>
            <a:r>
              <a:rPr lang="zh-CN" altLang="en-US" dirty="0" smtClean="0"/>
              <a:t>的特殊逻辑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996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63801" y="2253109"/>
            <a:ext cx="1232867" cy="134515"/>
            <a:chOff x="2463800" y="2253085"/>
            <a:chExt cx="1232867" cy="134515"/>
          </a:xfrm>
        </p:grpSpPr>
        <p:sp>
          <p:nvSpPr>
            <p:cNvPr id="8" name="任意多边形 7"/>
            <p:cNvSpPr/>
            <p:nvPr/>
          </p:nvSpPr>
          <p:spPr>
            <a:xfrm>
              <a:off x="2463800" y="2324100"/>
              <a:ext cx="1181100" cy="63500"/>
            </a:xfrm>
            <a:custGeom>
              <a:avLst/>
              <a:gdLst>
                <a:gd name="connsiteX0" fmla="*/ 0 w 1181100"/>
                <a:gd name="connsiteY0" fmla="*/ 63500 h 63500"/>
                <a:gd name="connsiteX1" fmla="*/ 787400 w 1181100"/>
                <a:gd name="connsiteY1" fmla="*/ 25400 h 63500"/>
                <a:gd name="connsiteX2" fmla="*/ 1181100 w 1181100"/>
                <a:gd name="connsiteY2" fmla="*/ 0 h 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1100" h="63500">
                  <a:moveTo>
                    <a:pt x="0" y="63500"/>
                  </a:moveTo>
                  <a:lnTo>
                    <a:pt x="787400" y="25400"/>
                  </a:lnTo>
                  <a:cubicBezTo>
                    <a:pt x="984250" y="14817"/>
                    <a:pt x="1082675" y="7408"/>
                    <a:pt x="11811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18940462" flipH="1">
              <a:off x="3551524" y="2253085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425699" y="1293442"/>
            <a:ext cx="1199532" cy="929058"/>
            <a:chOff x="2425699" y="1293442"/>
            <a:chExt cx="1199532" cy="929058"/>
          </a:xfrm>
        </p:grpSpPr>
        <p:sp>
          <p:nvSpPr>
            <p:cNvPr id="3" name="任意多边形 2"/>
            <p:cNvSpPr/>
            <p:nvPr/>
          </p:nvSpPr>
          <p:spPr>
            <a:xfrm>
              <a:off x="2425699" y="1370012"/>
              <a:ext cx="1150143" cy="852488"/>
            </a:xfrm>
            <a:custGeom>
              <a:avLst/>
              <a:gdLst>
                <a:gd name="connsiteX0" fmla="*/ 0 w 1219200"/>
                <a:gd name="connsiteY0" fmla="*/ 847617 h 847617"/>
                <a:gd name="connsiteX1" fmla="*/ 342900 w 1219200"/>
                <a:gd name="connsiteY1" fmla="*/ 631717 h 847617"/>
                <a:gd name="connsiteX2" fmla="*/ 939800 w 1219200"/>
                <a:gd name="connsiteY2" fmla="*/ 85617 h 847617"/>
                <a:gd name="connsiteX3" fmla="*/ 1219200 w 1219200"/>
                <a:gd name="connsiteY3" fmla="*/ 9417 h 847617"/>
                <a:gd name="connsiteX0" fmla="*/ 0 w 1150143"/>
                <a:gd name="connsiteY0" fmla="*/ 859140 h 859140"/>
                <a:gd name="connsiteX1" fmla="*/ 342900 w 1150143"/>
                <a:gd name="connsiteY1" fmla="*/ 643240 h 859140"/>
                <a:gd name="connsiteX2" fmla="*/ 939800 w 1150143"/>
                <a:gd name="connsiteY2" fmla="*/ 97140 h 859140"/>
                <a:gd name="connsiteX3" fmla="*/ 1150143 w 1150143"/>
                <a:gd name="connsiteY3" fmla="*/ 6652 h 859140"/>
                <a:gd name="connsiteX0" fmla="*/ 0 w 1150143"/>
                <a:gd name="connsiteY0" fmla="*/ 852488 h 852488"/>
                <a:gd name="connsiteX1" fmla="*/ 342900 w 1150143"/>
                <a:gd name="connsiteY1" fmla="*/ 636588 h 852488"/>
                <a:gd name="connsiteX2" fmla="*/ 939800 w 1150143"/>
                <a:gd name="connsiteY2" fmla="*/ 90488 h 852488"/>
                <a:gd name="connsiteX3" fmla="*/ 1150143 w 1150143"/>
                <a:gd name="connsiteY3" fmla="*/ 0 h 852488"/>
                <a:gd name="connsiteX0" fmla="*/ 0 w 1150143"/>
                <a:gd name="connsiteY0" fmla="*/ 852488 h 852488"/>
                <a:gd name="connsiteX1" fmla="*/ 342900 w 1150143"/>
                <a:gd name="connsiteY1" fmla="*/ 636588 h 852488"/>
                <a:gd name="connsiteX2" fmla="*/ 939800 w 1150143"/>
                <a:gd name="connsiteY2" fmla="*/ 90488 h 852488"/>
                <a:gd name="connsiteX3" fmla="*/ 1150143 w 1150143"/>
                <a:gd name="connsiteY3" fmla="*/ 0 h 85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0143" h="852488">
                  <a:moveTo>
                    <a:pt x="0" y="852488"/>
                  </a:moveTo>
                  <a:cubicBezTo>
                    <a:pt x="93133" y="808038"/>
                    <a:pt x="186267" y="763588"/>
                    <a:pt x="342900" y="636588"/>
                  </a:cubicBezTo>
                  <a:cubicBezTo>
                    <a:pt x="499533" y="509588"/>
                    <a:pt x="805260" y="196586"/>
                    <a:pt x="939800" y="90488"/>
                  </a:cubicBezTo>
                  <a:cubicBezTo>
                    <a:pt x="1074340" y="-15610"/>
                    <a:pt x="1071562" y="7673"/>
                    <a:pt x="1150143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19703227" flipH="1">
              <a:off x="3480088" y="1293442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438400" y="2540000"/>
            <a:ext cx="1267792" cy="593850"/>
            <a:chOff x="2438400" y="2540000"/>
            <a:chExt cx="1267792" cy="593850"/>
          </a:xfrm>
        </p:grpSpPr>
        <p:sp>
          <p:nvSpPr>
            <p:cNvPr id="10" name="任意多边形 9"/>
            <p:cNvSpPr/>
            <p:nvPr/>
          </p:nvSpPr>
          <p:spPr>
            <a:xfrm>
              <a:off x="2438400" y="2540000"/>
              <a:ext cx="1219200" cy="558800"/>
            </a:xfrm>
            <a:custGeom>
              <a:avLst/>
              <a:gdLst>
                <a:gd name="connsiteX0" fmla="*/ 0 w 1219200"/>
                <a:gd name="connsiteY0" fmla="*/ 0 h 558800"/>
                <a:gd name="connsiteX1" fmla="*/ 342900 w 1219200"/>
                <a:gd name="connsiteY1" fmla="*/ 114300 h 558800"/>
                <a:gd name="connsiteX2" fmla="*/ 1219200 w 1219200"/>
                <a:gd name="connsiteY2" fmla="*/ 558800 h 5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" h="558800">
                  <a:moveTo>
                    <a:pt x="0" y="0"/>
                  </a:moveTo>
                  <a:cubicBezTo>
                    <a:pt x="69850" y="10583"/>
                    <a:pt x="139700" y="21167"/>
                    <a:pt x="342900" y="114300"/>
                  </a:cubicBezTo>
                  <a:cubicBezTo>
                    <a:pt x="546100" y="207433"/>
                    <a:pt x="1219200" y="558800"/>
                    <a:pt x="1219200" y="55880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 flipH="1">
              <a:off x="3561049" y="3000797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24100" y="2730524"/>
            <a:ext cx="1401142" cy="1303463"/>
            <a:chOff x="2324100" y="2730500"/>
            <a:chExt cx="1401142" cy="1303463"/>
          </a:xfrm>
        </p:grpSpPr>
        <p:sp>
          <p:nvSpPr>
            <p:cNvPr id="18" name="任意多边形 17"/>
            <p:cNvSpPr/>
            <p:nvPr/>
          </p:nvSpPr>
          <p:spPr>
            <a:xfrm>
              <a:off x="2324100" y="2730500"/>
              <a:ext cx="1333500" cy="1257300"/>
            </a:xfrm>
            <a:custGeom>
              <a:avLst/>
              <a:gdLst>
                <a:gd name="connsiteX0" fmla="*/ 0 w 1333500"/>
                <a:gd name="connsiteY0" fmla="*/ 0 h 1257300"/>
                <a:gd name="connsiteX1" fmla="*/ 609600 w 1333500"/>
                <a:gd name="connsiteY1" fmla="*/ 546100 h 1257300"/>
                <a:gd name="connsiteX2" fmla="*/ 1333500 w 1333500"/>
                <a:gd name="connsiteY2" fmla="*/ 125730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0" h="1257300">
                  <a:moveTo>
                    <a:pt x="0" y="0"/>
                  </a:moveTo>
                  <a:cubicBezTo>
                    <a:pt x="193675" y="168275"/>
                    <a:pt x="387350" y="336550"/>
                    <a:pt x="609600" y="546100"/>
                  </a:cubicBezTo>
                  <a:cubicBezTo>
                    <a:pt x="831850" y="755650"/>
                    <a:pt x="1082675" y="1006475"/>
                    <a:pt x="1333500" y="125730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rot="827472" flipH="1">
              <a:off x="3580099" y="3900910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5" name="Picture 3" descr="M:\1.[PPT]大合集\×2013-PPT强大素材库\PPT图片包\PNG图片包\12.3\ultimate_free_icon_set_128px\228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672" y="3143002"/>
            <a:ext cx="438398" cy="43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4222992" y="968413"/>
            <a:ext cx="478767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Navicat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SQLyog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39548" y="1930732"/>
            <a:ext cx="1852126" cy="1139162"/>
            <a:chOff x="739548" y="1930732"/>
            <a:chExt cx="1852126" cy="1139162"/>
          </a:xfrm>
        </p:grpSpPr>
        <p:sp>
          <p:nvSpPr>
            <p:cNvPr id="2" name="椭圆形标注 1"/>
            <p:cNvSpPr/>
            <p:nvPr/>
          </p:nvSpPr>
          <p:spPr>
            <a:xfrm>
              <a:off x="1034044" y="1930732"/>
              <a:ext cx="1393231" cy="1139162"/>
            </a:xfrm>
            <a:custGeom>
              <a:avLst/>
              <a:gdLst>
                <a:gd name="connsiteX0" fmla="*/ 495306 w 1698171"/>
                <a:gd name="connsiteY0" fmla="*/ 1279997 h 1137775"/>
                <a:gd name="connsiteX1" fmla="*/ 431819 w 1698171"/>
                <a:gd name="connsiteY1" fmla="*/ 1064341 h 1137775"/>
                <a:gd name="connsiteX2" fmla="*/ 237513 w 1698171"/>
                <a:gd name="connsiteY2" fmla="*/ 174254 h 1137775"/>
                <a:gd name="connsiteX3" fmla="*/ 1108213 w 1698171"/>
                <a:gd name="connsiteY3" fmla="*/ 27139 h 1137775"/>
                <a:gd name="connsiteX4" fmla="*/ 1610539 w 1698171"/>
                <a:gd name="connsiteY4" fmla="*/ 820594 h 1137775"/>
                <a:gd name="connsiteX5" fmla="*/ 739218 w 1698171"/>
                <a:gd name="connsiteY5" fmla="*/ 1132993 h 1137775"/>
                <a:gd name="connsiteX6" fmla="*/ 495306 w 1698171"/>
                <a:gd name="connsiteY6" fmla="*/ 1279997 h 1137775"/>
                <a:gd name="connsiteX0" fmla="*/ 495404 w 1698635"/>
                <a:gd name="connsiteY0" fmla="*/ 1280014 h 1371454"/>
                <a:gd name="connsiteX1" fmla="*/ 431917 w 1698635"/>
                <a:gd name="connsiteY1" fmla="*/ 1064358 h 1371454"/>
                <a:gd name="connsiteX2" fmla="*/ 237611 w 1698635"/>
                <a:gd name="connsiteY2" fmla="*/ 174271 h 1371454"/>
                <a:gd name="connsiteX3" fmla="*/ 1108311 w 1698635"/>
                <a:gd name="connsiteY3" fmla="*/ 27156 h 1371454"/>
                <a:gd name="connsiteX4" fmla="*/ 1610637 w 1698635"/>
                <a:gd name="connsiteY4" fmla="*/ 820611 h 1371454"/>
                <a:gd name="connsiteX5" fmla="*/ 739316 w 1698635"/>
                <a:gd name="connsiteY5" fmla="*/ 1133010 h 1371454"/>
                <a:gd name="connsiteX6" fmla="*/ 586844 w 1698635"/>
                <a:gd name="connsiteY6" fmla="*/ 1371454 h 1371454"/>
                <a:gd name="connsiteX0" fmla="*/ 495404 w 1698635"/>
                <a:gd name="connsiteY0" fmla="*/ 1280014 h 1388873"/>
                <a:gd name="connsiteX1" fmla="*/ 431917 w 1698635"/>
                <a:gd name="connsiteY1" fmla="*/ 1064358 h 1388873"/>
                <a:gd name="connsiteX2" fmla="*/ 237611 w 1698635"/>
                <a:gd name="connsiteY2" fmla="*/ 174271 h 1388873"/>
                <a:gd name="connsiteX3" fmla="*/ 1108311 w 1698635"/>
                <a:gd name="connsiteY3" fmla="*/ 27156 h 1388873"/>
                <a:gd name="connsiteX4" fmla="*/ 1610637 w 1698635"/>
                <a:gd name="connsiteY4" fmla="*/ 820611 h 1388873"/>
                <a:gd name="connsiteX5" fmla="*/ 739316 w 1698635"/>
                <a:gd name="connsiteY5" fmla="*/ 1133010 h 1388873"/>
                <a:gd name="connsiteX6" fmla="*/ 453296 w 1698635"/>
                <a:gd name="connsiteY6" fmla="*/ 1388873 h 138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8635" h="1388873">
                  <a:moveTo>
                    <a:pt x="495404" y="1280014"/>
                  </a:moveTo>
                  <a:lnTo>
                    <a:pt x="431917" y="1064358"/>
                  </a:lnTo>
                  <a:cubicBezTo>
                    <a:pt x="-51580" y="881567"/>
                    <a:pt x="-147498" y="442181"/>
                    <a:pt x="237611" y="174271"/>
                  </a:cubicBezTo>
                  <a:cubicBezTo>
                    <a:pt x="462233" y="18008"/>
                    <a:pt x="799952" y="-39054"/>
                    <a:pt x="1108311" y="27156"/>
                  </a:cubicBezTo>
                  <a:cubicBezTo>
                    <a:pt x="1602426" y="133251"/>
                    <a:pt x="1840213" y="508849"/>
                    <a:pt x="1610637" y="820611"/>
                  </a:cubicBezTo>
                  <a:cubicBezTo>
                    <a:pt x="1449875" y="1038925"/>
                    <a:pt x="1099603" y="1164510"/>
                    <a:pt x="739316" y="1133010"/>
                  </a:cubicBezTo>
                  <a:cubicBezTo>
                    <a:pt x="658012" y="1182011"/>
                    <a:pt x="453296" y="1388873"/>
                    <a:pt x="453296" y="138887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39548" y="2214049"/>
              <a:ext cx="1852126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数据库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工具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4179435" y="2855261"/>
            <a:ext cx="422592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Liquibase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Flyway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135892" y="3813213"/>
            <a:ext cx="422592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notepad++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、代码生成工具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715676" y="1154508"/>
            <a:ext cx="370989" cy="369332"/>
            <a:chOff x="3715656" y="1154507"/>
            <a:chExt cx="370989" cy="369331"/>
          </a:xfrm>
        </p:grpSpPr>
        <p:sp>
          <p:nvSpPr>
            <p:cNvPr id="19" name="椭圆 7"/>
            <p:cNvSpPr/>
            <p:nvPr/>
          </p:nvSpPr>
          <p:spPr>
            <a:xfrm rot="3929279">
              <a:off x="3727000" y="1159316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715656" y="1154507"/>
              <a:ext cx="370989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44689" y="2087440"/>
            <a:ext cx="370989" cy="369332"/>
            <a:chOff x="3744684" y="2087439"/>
            <a:chExt cx="370989" cy="369332"/>
          </a:xfrm>
        </p:grpSpPr>
        <p:sp>
          <p:nvSpPr>
            <p:cNvPr id="20" name="椭圆 7"/>
            <p:cNvSpPr/>
            <p:nvPr/>
          </p:nvSpPr>
          <p:spPr>
            <a:xfrm rot="3929279">
              <a:off x="3752399" y="2090752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744684" y="2087439"/>
              <a:ext cx="3709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730170" y="3001873"/>
            <a:ext cx="374576" cy="369332"/>
            <a:chOff x="3730170" y="3001839"/>
            <a:chExt cx="374576" cy="369331"/>
          </a:xfrm>
        </p:grpSpPr>
        <p:sp>
          <p:nvSpPr>
            <p:cNvPr id="21" name="椭圆 7"/>
            <p:cNvSpPr/>
            <p:nvPr/>
          </p:nvSpPr>
          <p:spPr>
            <a:xfrm rot="3929279">
              <a:off x="3752398" y="3005151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730170" y="3001839"/>
              <a:ext cx="370989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730170" y="3959782"/>
            <a:ext cx="387275" cy="369332"/>
            <a:chOff x="3730170" y="3959781"/>
            <a:chExt cx="387275" cy="369332"/>
          </a:xfrm>
        </p:grpSpPr>
        <p:sp>
          <p:nvSpPr>
            <p:cNvPr id="22" name="椭圆 7"/>
            <p:cNvSpPr/>
            <p:nvPr/>
          </p:nvSpPr>
          <p:spPr>
            <a:xfrm rot="3929279">
              <a:off x="3765097" y="3970351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730170" y="3959781"/>
              <a:ext cx="3709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 rot="194004">
            <a:off x="33859" y="9524"/>
            <a:ext cx="3260035" cy="595228"/>
            <a:chOff x="2824133" y="3422959"/>
            <a:chExt cx="3260035" cy="595228"/>
          </a:xfrm>
        </p:grpSpPr>
        <p:sp>
          <p:nvSpPr>
            <p:cNvPr id="43" name="任意多边形 42"/>
            <p:cNvSpPr/>
            <p:nvPr/>
          </p:nvSpPr>
          <p:spPr>
            <a:xfrm>
              <a:off x="2824133" y="3422959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21349957">
              <a:off x="4120274" y="3490182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工具箱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34958" y="3494967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4222986" y="2029597"/>
            <a:ext cx="449239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EA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Schemaspy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DBExportDoc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614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9" grpId="0"/>
      <p:bldP spid="30" grpId="0"/>
      <p:bldP spid="3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0967" y="81748"/>
            <a:ext cx="3415515" cy="595228"/>
            <a:chOff x="2824132" y="1872424"/>
            <a:chExt cx="3415515" cy="59522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3151943" y="1938429"/>
              <a:ext cx="3087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数据库开发规范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初稿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66" y="153756"/>
            <a:ext cx="8392470" cy="496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722" y="188830"/>
            <a:ext cx="5016078" cy="4954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2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426" y="168504"/>
            <a:ext cx="8229600" cy="857250"/>
          </a:xfrm>
        </p:spPr>
        <p:txBody>
          <a:bodyPr/>
          <a:lstStyle/>
          <a:p>
            <a:pPr algn="l"/>
            <a:r>
              <a:rPr lang="zh-CN" altLang="en-US" dirty="0" smtClean="0"/>
              <a:t>明确业务对象及关联关系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436" y="1147685"/>
            <a:ext cx="6558197" cy="3394472"/>
          </a:xfrm>
        </p:spPr>
        <p:txBody>
          <a:bodyPr/>
          <a:lstStyle/>
          <a:p>
            <a:r>
              <a:rPr lang="zh-CN" altLang="en-US" dirty="0" smtClean="0"/>
              <a:t>不要急于表的设计</a:t>
            </a:r>
            <a:endParaRPr lang="en-US" altLang="zh-CN" dirty="0" smtClean="0"/>
          </a:p>
          <a:p>
            <a:r>
              <a:rPr lang="zh-CN" altLang="en-US" dirty="0" smtClean="0"/>
              <a:t>先分析业务对象，参与者及关系</a:t>
            </a:r>
            <a:endParaRPr lang="zh-CN" altLang="en-US" dirty="0"/>
          </a:p>
        </p:txBody>
      </p:sp>
      <p:pic>
        <p:nvPicPr>
          <p:cNvPr id="6146" name="Picture 2" descr="C:\潘洪亮\wiz.data\Data\hongliangpan@gmail.com\My Notes\数据库设计_Attachments\业务对象关系图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086" y="0"/>
            <a:ext cx="768591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7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426" y="194872"/>
            <a:ext cx="554636" cy="3979889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安全检查产品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8" y="0"/>
            <a:ext cx="813435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670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869836" cy="85725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积分的</a:t>
            </a:r>
            <a:r>
              <a:rPr lang="en-US" altLang="zh-CN" dirty="0" smtClean="0">
                <a:solidFill>
                  <a:schemeClr val="bg1"/>
                </a:solidFill>
              </a:rPr>
              <a:t>ER</a:t>
            </a:r>
            <a:r>
              <a:rPr lang="zh-CN" altLang="en-US" dirty="0" smtClean="0">
                <a:solidFill>
                  <a:schemeClr val="bg1"/>
                </a:solidFill>
              </a:rPr>
              <a:t>图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6334" y="1200151"/>
            <a:ext cx="6910466" cy="3394472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产品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动作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等级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规则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C:\code.point\doc\设计\产品及动作参数相关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304" y="57956"/>
            <a:ext cx="5360057" cy="501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112426" y="194872"/>
            <a:ext cx="554636" cy="3979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积分产品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91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0"/>
            <a:ext cx="7258050" cy="565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595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3680133" y="193842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积分系统介绍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24383" y="1944432"/>
              <a:ext cx="405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4853940" y="1403818"/>
            <a:ext cx="3943986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采集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各个产品的用户动作行为，根据系统的规则，奖励用户积分、评定用户经验等级和荣誉等级，并进行云币奖励；通过系统进行简单的行为分析。</a:t>
            </a: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572000" y="936532"/>
            <a:ext cx="185212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主要功能</a:t>
            </a:r>
          </a:p>
        </p:txBody>
      </p:sp>
      <p:sp>
        <p:nvSpPr>
          <p:cNvPr id="3" name="矩形 2"/>
          <p:cNvSpPr/>
          <p:nvPr/>
        </p:nvSpPr>
        <p:spPr>
          <a:xfrm>
            <a:off x="1054982" y="3708946"/>
            <a:ext cx="5703957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它包括一个静态的制度体系，和一个动态的引导过程</a:t>
            </a:r>
            <a:r>
              <a:rPr lang="zh-CN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52126" y="42201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积分规则就是静态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活动就是一种动态引导的过程</a:t>
            </a:r>
          </a:p>
        </p:txBody>
      </p:sp>
      <p:pic>
        <p:nvPicPr>
          <p:cNvPr id="1026" name="Picture 2" descr="f:\program files\360se6\User Data\temp\193000013918441345532054439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90" y="2937319"/>
            <a:ext cx="2125514" cy="114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program files\360se6\User Data\temp\u=1202802654,1949964502&amp;fm=21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90" y="4093632"/>
            <a:ext cx="2174810" cy="10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:\program files\360se6\User Data\temp\Img5570311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24" y="936532"/>
            <a:ext cx="2172804" cy="216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45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3987910" y="193842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简单设计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85615" y="3189124"/>
            <a:ext cx="8310847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脚本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不是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word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文档，内容完全一致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685" y="47860"/>
            <a:ext cx="5101315" cy="5095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245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>
            <a:off x="3230264" y="2606733"/>
            <a:ext cx="2751467" cy="524405"/>
          </a:xfrm>
          <a:custGeom>
            <a:avLst/>
            <a:gdLst>
              <a:gd name="connsiteX0" fmla="*/ 71787 w 2751467"/>
              <a:gd name="connsiteY0" fmla="*/ 238613 h 524405"/>
              <a:gd name="connsiteX1" fmla="*/ 14637 w 2751467"/>
              <a:gd name="connsiteY1" fmla="*/ 438638 h 524405"/>
              <a:gd name="connsiteX2" fmla="*/ 309912 w 2751467"/>
              <a:gd name="connsiteY2" fmla="*/ 190988 h 524405"/>
              <a:gd name="connsiteX3" fmla="*/ 147987 w 2751467"/>
              <a:gd name="connsiteY3" fmla="*/ 505313 h 524405"/>
              <a:gd name="connsiteX4" fmla="*/ 471837 w 2751467"/>
              <a:gd name="connsiteY4" fmla="*/ 152888 h 524405"/>
              <a:gd name="connsiteX5" fmla="*/ 538512 w 2751467"/>
              <a:gd name="connsiteY5" fmla="*/ 505313 h 524405"/>
              <a:gd name="connsiteX6" fmla="*/ 719487 w 2751467"/>
              <a:gd name="connsiteY6" fmla="*/ 143363 h 524405"/>
              <a:gd name="connsiteX7" fmla="*/ 852837 w 2751467"/>
              <a:gd name="connsiteY7" fmla="*/ 505313 h 524405"/>
              <a:gd name="connsiteX8" fmla="*/ 1014762 w 2751467"/>
              <a:gd name="connsiteY8" fmla="*/ 143363 h 524405"/>
              <a:gd name="connsiteX9" fmla="*/ 1167162 w 2751467"/>
              <a:gd name="connsiteY9" fmla="*/ 476738 h 524405"/>
              <a:gd name="connsiteX10" fmla="*/ 1271937 w 2751467"/>
              <a:gd name="connsiteY10" fmla="*/ 162413 h 524405"/>
              <a:gd name="connsiteX11" fmla="*/ 1367187 w 2751467"/>
              <a:gd name="connsiteY11" fmla="*/ 486263 h 524405"/>
              <a:gd name="connsiteX12" fmla="*/ 1452912 w 2751467"/>
              <a:gd name="connsiteY12" fmla="*/ 124313 h 524405"/>
              <a:gd name="connsiteX13" fmla="*/ 1681512 w 2751467"/>
              <a:gd name="connsiteY13" fmla="*/ 524363 h 524405"/>
              <a:gd name="connsiteX14" fmla="*/ 1748187 w 2751467"/>
              <a:gd name="connsiteY14" fmla="*/ 95738 h 524405"/>
              <a:gd name="connsiteX15" fmla="*/ 2043462 w 2751467"/>
              <a:gd name="connsiteY15" fmla="*/ 467213 h 524405"/>
              <a:gd name="connsiteX16" fmla="*/ 2024412 w 2751467"/>
              <a:gd name="connsiteY16" fmla="*/ 38588 h 524405"/>
              <a:gd name="connsiteX17" fmla="*/ 2291112 w 2751467"/>
              <a:gd name="connsiteY17" fmla="*/ 467213 h 524405"/>
              <a:gd name="connsiteX18" fmla="*/ 2272062 w 2751467"/>
              <a:gd name="connsiteY18" fmla="*/ 488 h 524405"/>
              <a:gd name="connsiteX19" fmla="*/ 2538762 w 2751467"/>
              <a:gd name="connsiteY19" fmla="*/ 371963 h 524405"/>
              <a:gd name="connsiteX20" fmla="*/ 2529237 w 2751467"/>
              <a:gd name="connsiteY20" fmla="*/ 67163 h 524405"/>
              <a:gd name="connsiteX21" fmla="*/ 2738787 w 2751467"/>
              <a:gd name="connsiteY21" fmla="*/ 400538 h 524405"/>
              <a:gd name="connsiteX22" fmla="*/ 2710212 w 2751467"/>
              <a:gd name="connsiteY22" fmla="*/ 29063 h 5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751467" h="524405">
                <a:moveTo>
                  <a:pt x="71787" y="238613"/>
                </a:moveTo>
                <a:cubicBezTo>
                  <a:pt x="23368" y="342594"/>
                  <a:pt x="-25050" y="446575"/>
                  <a:pt x="14637" y="438638"/>
                </a:cubicBezTo>
                <a:cubicBezTo>
                  <a:pt x="54324" y="430701"/>
                  <a:pt x="287687" y="179876"/>
                  <a:pt x="309912" y="190988"/>
                </a:cubicBezTo>
                <a:cubicBezTo>
                  <a:pt x="332137" y="202100"/>
                  <a:pt x="121000" y="511663"/>
                  <a:pt x="147987" y="505313"/>
                </a:cubicBezTo>
                <a:cubicBezTo>
                  <a:pt x="174974" y="498963"/>
                  <a:pt x="406750" y="152888"/>
                  <a:pt x="471837" y="152888"/>
                </a:cubicBezTo>
                <a:cubicBezTo>
                  <a:pt x="536924" y="152888"/>
                  <a:pt x="497237" y="506900"/>
                  <a:pt x="538512" y="505313"/>
                </a:cubicBezTo>
                <a:cubicBezTo>
                  <a:pt x="579787" y="503726"/>
                  <a:pt x="667100" y="143363"/>
                  <a:pt x="719487" y="143363"/>
                </a:cubicBezTo>
                <a:cubicBezTo>
                  <a:pt x="771874" y="143363"/>
                  <a:pt x="803625" y="505313"/>
                  <a:pt x="852837" y="505313"/>
                </a:cubicBezTo>
                <a:cubicBezTo>
                  <a:pt x="902049" y="505313"/>
                  <a:pt x="962375" y="148125"/>
                  <a:pt x="1014762" y="143363"/>
                </a:cubicBezTo>
                <a:cubicBezTo>
                  <a:pt x="1067149" y="138601"/>
                  <a:pt x="1124300" y="473563"/>
                  <a:pt x="1167162" y="476738"/>
                </a:cubicBezTo>
                <a:cubicBezTo>
                  <a:pt x="1210024" y="479913"/>
                  <a:pt x="1238600" y="160826"/>
                  <a:pt x="1271937" y="162413"/>
                </a:cubicBezTo>
                <a:cubicBezTo>
                  <a:pt x="1305274" y="164000"/>
                  <a:pt x="1337025" y="492613"/>
                  <a:pt x="1367187" y="486263"/>
                </a:cubicBezTo>
                <a:cubicBezTo>
                  <a:pt x="1397349" y="479913"/>
                  <a:pt x="1400525" y="117963"/>
                  <a:pt x="1452912" y="124313"/>
                </a:cubicBezTo>
                <a:cubicBezTo>
                  <a:pt x="1505299" y="130663"/>
                  <a:pt x="1632300" y="529126"/>
                  <a:pt x="1681512" y="524363"/>
                </a:cubicBezTo>
                <a:cubicBezTo>
                  <a:pt x="1730725" y="519601"/>
                  <a:pt x="1687862" y="105263"/>
                  <a:pt x="1748187" y="95738"/>
                </a:cubicBezTo>
                <a:cubicBezTo>
                  <a:pt x="1808512" y="86213"/>
                  <a:pt x="1997425" y="476738"/>
                  <a:pt x="2043462" y="467213"/>
                </a:cubicBezTo>
                <a:cubicBezTo>
                  <a:pt x="2089500" y="457688"/>
                  <a:pt x="1983137" y="38588"/>
                  <a:pt x="2024412" y="38588"/>
                </a:cubicBezTo>
                <a:cubicBezTo>
                  <a:pt x="2065687" y="38588"/>
                  <a:pt x="2249837" y="473563"/>
                  <a:pt x="2291112" y="467213"/>
                </a:cubicBezTo>
                <a:cubicBezTo>
                  <a:pt x="2332387" y="460863"/>
                  <a:pt x="2230787" y="16363"/>
                  <a:pt x="2272062" y="488"/>
                </a:cubicBezTo>
                <a:cubicBezTo>
                  <a:pt x="2313337" y="-15387"/>
                  <a:pt x="2495900" y="360851"/>
                  <a:pt x="2538762" y="371963"/>
                </a:cubicBezTo>
                <a:cubicBezTo>
                  <a:pt x="2581624" y="383075"/>
                  <a:pt x="2495900" y="62401"/>
                  <a:pt x="2529237" y="67163"/>
                </a:cubicBezTo>
                <a:cubicBezTo>
                  <a:pt x="2562574" y="71925"/>
                  <a:pt x="2708625" y="406888"/>
                  <a:pt x="2738787" y="400538"/>
                </a:cubicBezTo>
                <a:cubicBezTo>
                  <a:pt x="2768949" y="394188"/>
                  <a:pt x="2739580" y="211625"/>
                  <a:pt x="2710212" y="29063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任意多边形 1"/>
          <p:cNvSpPr/>
          <p:nvPr/>
        </p:nvSpPr>
        <p:spPr>
          <a:xfrm>
            <a:off x="323539" y="339503"/>
            <a:ext cx="1792019" cy="1020015"/>
          </a:xfrm>
          <a:custGeom>
            <a:avLst/>
            <a:gdLst>
              <a:gd name="connsiteX0" fmla="*/ 307399 w 1279908"/>
              <a:gd name="connsiteY0" fmla="*/ 232729 h 728522"/>
              <a:gd name="connsiteX1" fmla="*/ 2599 w 1279908"/>
              <a:gd name="connsiteY1" fmla="*/ 289879 h 728522"/>
              <a:gd name="connsiteX2" fmla="*/ 459799 w 1279908"/>
              <a:gd name="connsiteY2" fmla="*/ 728029 h 728522"/>
              <a:gd name="connsiteX3" fmla="*/ 1278949 w 1279908"/>
              <a:gd name="connsiteY3" fmla="*/ 194629 h 728522"/>
              <a:gd name="connsiteX4" fmla="*/ 612199 w 1279908"/>
              <a:gd name="connsiteY4" fmla="*/ 4129 h 728522"/>
              <a:gd name="connsiteX5" fmla="*/ 40699 w 1279908"/>
              <a:gd name="connsiteY5" fmla="*/ 347029 h 72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9908" h="728522">
                <a:moveTo>
                  <a:pt x="307399" y="232729"/>
                </a:moveTo>
                <a:cubicBezTo>
                  <a:pt x="142299" y="220029"/>
                  <a:pt x="-22801" y="207329"/>
                  <a:pt x="2599" y="289879"/>
                </a:cubicBezTo>
                <a:cubicBezTo>
                  <a:pt x="27999" y="372429"/>
                  <a:pt x="247074" y="743904"/>
                  <a:pt x="459799" y="728029"/>
                </a:cubicBezTo>
                <a:cubicBezTo>
                  <a:pt x="672524" y="712154"/>
                  <a:pt x="1253549" y="315279"/>
                  <a:pt x="1278949" y="194629"/>
                </a:cubicBezTo>
                <a:cubicBezTo>
                  <a:pt x="1304349" y="73979"/>
                  <a:pt x="818574" y="-21271"/>
                  <a:pt x="612199" y="4129"/>
                </a:cubicBezTo>
                <a:cubicBezTo>
                  <a:pt x="405824" y="29529"/>
                  <a:pt x="223261" y="188279"/>
                  <a:pt x="40699" y="347029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431" y="587899"/>
            <a:ext cx="101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2824180" y="1089143"/>
            <a:ext cx="3260035" cy="529173"/>
          </a:xfrm>
          <a:custGeom>
            <a:avLst/>
            <a:gdLst>
              <a:gd name="connsiteX0" fmla="*/ 0 w 2969523"/>
              <a:gd name="connsiteY0" fmla="*/ 743759 h 800909"/>
              <a:gd name="connsiteX1" fmla="*/ 704850 w 2969523"/>
              <a:gd name="connsiteY1" fmla="*/ 800909 h 800909"/>
              <a:gd name="connsiteX2" fmla="*/ 2228850 w 2969523"/>
              <a:gd name="connsiteY2" fmla="*/ 743759 h 800909"/>
              <a:gd name="connsiteX3" fmla="*/ 2876550 w 2969523"/>
              <a:gd name="connsiteY3" fmla="*/ 515159 h 800909"/>
              <a:gd name="connsiteX4" fmla="*/ 2933700 w 2969523"/>
              <a:gd name="connsiteY4" fmla="*/ 286559 h 800909"/>
              <a:gd name="connsiteX5" fmla="*/ 2571750 w 2969523"/>
              <a:gd name="connsiteY5" fmla="*/ 809 h 800909"/>
              <a:gd name="connsiteX6" fmla="*/ 590550 w 2969523"/>
              <a:gd name="connsiteY6" fmla="*/ 210359 h 800909"/>
              <a:gd name="connsiteX7" fmla="*/ 38100 w 2969523"/>
              <a:gd name="connsiteY7" fmla="*/ 496109 h 800909"/>
              <a:gd name="connsiteX8" fmla="*/ 114300 w 29695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177800 w 30330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254000 w 3033023"/>
              <a:gd name="connsiteY8" fmla="*/ 704777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247335"/>
              <a:gd name="connsiteY0" fmla="*/ 736529 h 800997"/>
              <a:gd name="connsiteX1" fmla="*/ 982662 w 3247335"/>
              <a:gd name="connsiteY1" fmla="*/ 800909 h 800997"/>
              <a:gd name="connsiteX2" fmla="*/ 2506662 w 3247335"/>
              <a:gd name="connsiteY2" fmla="*/ 743759 h 800997"/>
              <a:gd name="connsiteX3" fmla="*/ 3154362 w 3247335"/>
              <a:gd name="connsiteY3" fmla="*/ 515159 h 800997"/>
              <a:gd name="connsiteX4" fmla="*/ 3211512 w 3247335"/>
              <a:gd name="connsiteY4" fmla="*/ 286559 h 800997"/>
              <a:gd name="connsiteX5" fmla="*/ 2849562 w 3247335"/>
              <a:gd name="connsiteY5" fmla="*/ 809 h 800997"/>
              <a:gd name="connsiteX6" fmla="*/ 868362 w 3247335"/>
              <a:gd name="connsiteY6" fmla="*/ 210359 h 800997"/>
              <a:gd name="connsiteX7" fmla="*/ 315912 w 3247335"/>
              <a:gd name="connsiteY7" fmla="*/ 496109 h 800997"/>
              <a:gd name="connsiteX8" fmla="*/ 563562 w 3247335"/>
              <a:gd name="connsiteY8" fmla="*/ 751026 h 800997"/>
              <a:gd name="connsiteX0" fmla="*/ 0 w 3247335"/>
              <a:gd name="connsiteY0" fmla="*/ 736529 h 815129"/>
              <a:gd name="connsiteX1" fmla="*/ 982662 w 3247335"/>
              <a:gd name="connsiteY1" fmla="*/ 800909 h 815129"/>
              <a:gd name="connsiteX2" fmla="*/ 2506662 w 3247335"/>
              <a:gd name="connsiteY2" fmla="*/ 743759 h 815129"/>
              <a:gd name="connsiteX3" fmla="*/ 3154362 w 3247335"/>
              <a:gd name="connsiteY3" fmla="*/ 515159 h 815129"/>
              <a:gd name="connsiteX4" fmla="*/ 3211512 w 3247335"/>
              <a:gd name="connsiteY4" fmla="*/ 286559 h 815129"/>
              <a:gd name="connsiteX5" fmla="*/ 2849562 w 3247335"/>
              <a:gd name="connsiteY5" fmla="*/ 809 h 815129"/>
              <a:gd name="connsiteX6" fmla="*/ 868362 w 3247335"/>
              <a:gd name="connsiteY6" fmla="*/ 210359 h 815129"/>
              <a:gd name="connsiteX7" fmla="*/ 315912 w 3247335"/>
              <a:gd name="connsiteY7" fmla="*/ 496109 h 815129"/>
              <a:gd name="connsiteX8" fmla="*/ 563562 w 3247335"/>
              <a:gd name="connsiteY8" fmla="*/ 751026 h 815129"/>
              <a:gd name="connsiteX0" fmla="*/ 0 w 3260035"/>
              <a:gd name="connsiteY0" fmla="*/ 688338 h 803190"/>
              <a:gd name="connsiteX1" fmla="*/ 995362 w 3260035"/>
              <a:gd name="connsiteY1" fmla="*/ 800909 h 803190"/>
              <a:gd name="connsiteX2" fmla="*/ 2519362 w 3260035"/>
              <a:gd name="connsiteY2" fmla="*/ 743759 h 803190"/>
              <a:gd name="connsiteX3" fmla="*/ 3167062 w 3260035"/>
              <a:gd name="connsiteY3" fmla="*/ 515159 h 803190"/>
              <a:gd name="connsiteX4" fmla="*/ 3224212 w 3260035"/>
              <a:gd name="connsiteY4" fmla="*/ 286559 h 803190"/>
              <a:gd name="connsiteX5" fmla="*/ 2862262 w 3260035"/>
              <a:gd name="connsiteY5" fmla="*/ 809 h 803190"/>
              <a:gd name="connsiteX6" fmla="*/ 881062 w 3260035"/>
              <a:gd name="connsiteY6" fmla="*/ 210359 h 803190"/>
              <a:gd name="connsiteX7" fmla="*/ 328612 w 3260035"/>
              <a:gd name="connsiteY7" fmla="*/ 496109 h 803190"/>
              <a:gd name="connsiteX8" fmla="*/ 576262 w 3260035"/>
              <a:gd name="connsiteY8" fmla="*/ 751026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0035" h="803190">
                <a:moveTo>
                  <a:pt x="0" y="688338"/>
                </a:moveTo>
                <a:cubicBezTo>
                  <a:pt x="179387" y="813294"/>
                  <a:pt x="575468" y="791672"/>
                  <a:pt x="995362" y="800909"/>
                </a:cubicBezTo>
                <a:cubicBezTo>
                  <a:pt x="1415256" y="810146"/>
                  <a:pt x="2157412" y="791384"/>
                  <a:pt x="2519362" y="743759"/>
                </a:cubicBezTo>
                <a:cubicBezTo>
                  <a:pt x="2881312" y="696134"/>
                  <a:pt x="3049587" y="591359"/>
                  <a:pt x="3167062" y="515159"/>
                </a:cubicBezTo>
                <a:cubicBezTo>
                  <a:pt x="3284537" y="438959"/>
                  <a:pt x="3275012" y="372284"/>
                  <a:pt x="3224212" y="286559"/>
                </a:cubicBezTo>
                <a:cubicBezTo>
                  <a:pt x="3173412" y="200834"/>
                  <a:pt x="3252787" y="13509"/>
                  <a:pt x="2862262" y="809"/>
                </a:cubicBezTo>
                <a:cubicBezTo>
                  <a:pt x="2471737" y="-11891"/>
                  <a:pt x="1303337" y="127809"/>
                  <a:pt x="881062" y="210359"/>
                </a:cubicBezTo>
                <a:cubicBezTo>
                  <a:pt x="458787" y="292909"/>
                  <a:pt x="398462" y="321207"/>
                  <a:pt x="328612" y="496109"/>
                </a:cubicBezTo>
                <a:cubicBezTo>
                  <a:pt x="258762" y="671011"/>
                  <a:pt x="528637" y="703401"/>
                  <a:pt x="576262" y="75102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 rot="21349957">
            <a:off x="3680156" y="115515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积分系统介绍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4383" y="116115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800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2824180" y="1872425"/>
            <a:ext cx="3260035" cy="529173"/>
          </a:xfrm>
          <a:custGeom>
            <a:avLst/>
            <a:gdLst>
              <a:gd name="connsiteX0" fmla="*/ 0 w 2969523"/>
              <a:gd name="connsiteY0" fmla="*/ 743759 h 800909"/>
              <a:gd name="connsiteX1" fmla="*/ 704850 w 2969523"/>
              <a:gd name="connsiteY1" fmla="*/ 800909 h 800909"/>
              <a:gd name="connsiteX2" fmla="*/ 2228850 w 2969523"/>
              <a:gd name="connsiteY2" fmla="*/ 743759 h 800909"/>
              <a:gd name="connsiteX3" fmla="*/ 2876550 w 2969523"/>
              <a:gd name="connsiteY3" fmla="*/ 515159 h 800909"/>
              <a:gd name="connsiteX4" fmla="*/ 2933700 w 2969523"/>
              <a:gd name="connsiteY4" fmla="*/ 286559 h 800909"/>
              <a:gd name="connsiteX5" fmla="*/ 2571750 w 2969523"/>
              <a:gd name="connsiteY5" fmla="*/ 809 h 800909"/>
              <a:gd name="connsiteX6" fmla="*/ 590550 w 2969523"/>
              <a:gd name="connsiteY6" fmla="*/ 210359 h 800909"/>
              <a:gd name="connsiteX7" fmla="*/ 38100 w 2969523"/>
              <a:gd name="connsiteY7" fmla="*/ 496109 h 800909"/>
              <a:gd name="connsiteX8" fmla="*/ 114300 w 29695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177800 w 30330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254000 w 3033023"/>
              <a:gd name="connsiteY8" fmla="*/ 704777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247335"/>
              <a:gd name="connsiteY0" fmla="*/ 736529 h 800997"/>
              <a:gd name="connsiteX1" fmla="*/ 982662 w 3247335"/>
              <a:gd name="connsiteY1" fmla="*/ 800909 h 800997"/>
              <a:gd name="connsiteX2" fmla="*/ 2506662 w 3247335"/>
              <a:gd name="connsiteY2" fmla="*/ 743759 h 800997"/>
              <a:gd name="connsiteX3" fmla="*/ 3154362 w 3247335"/>
              <a:gd name="connsiteY3" fmla="*/ 515159 h 800997"/>
              <a:gd name="connsiteX4" fmla="*/ 3211512 w 3247335"/>
              <a:gd name="connsiteY4" fmla="*/ 286559 h 800997"/>
              <a:gd name="connsiteX5" fmla="*/ 2849562 w 3247335"/>
              <a:gd name="connsiteY5" fmla="*/ 809 h 800997"/>
              <a:gd name="connsiteX6" fmla="*/ 868362 w 3247335"/>
              <a:gd name="connsiteY6" fmla="*/ 210359 h 800997"/>
              <a:gd name="connsiteX7" fmla="*/ 315912 w 3247335"/>
              <a:gd name="connsiteY7" fmla="*/ 496109 h 800997"/>
              <a:gd name="connsiteX8" fmla="*/ 563562 w 3247335"/>
              <a:gd name="connsiteY8" fmla="*/ 751026 h 800997"/>
              <a:gd name="connsiteX0" fmla="*/ 0 w 3247335"/>
              <a:gd name="connsiteY0" fmla="*/ 736529 h 815129"/>
              <a:gd name="connsiteX1" fmla="*/ 982662 w 3247335"/>
              <a:gd name="connsiteY1" fmla="*/ 800909 h 815129"/>
              <a:gd name="connsiteX2" fmla="*/ 2506662 w 3247335"/>
              <a:gd name="connsiteY2" fmla="*/ 743759 h 815129"/>
              <a:gd name="connsiteX3" fmla="*/ 3154362 w 3247335"/>
              <a:gd name="connsiteY3" fmla="*/ 515159 h 815129"/>
              <a:gd name="connsiteX4" fmla="*/ 3211512 w 3247335"/>
              <a:gd name="connsiteY4" fmla="*/ 286559 h 815129"/>
              <a:gd name="connsiteX5" fmla="*/ 2849562 w 3247335"/>
              <a:gd name="connsiteY5" fmla="*/ 809 h 815129"/>
              <a:gd name="connsiteX6" fmla="*/ 868362 w 3247335"/>
              <a:gd name="connsiteY6" fmla="*/ 210359 h 815129"/>
              <a:gd name="connsiteX7" fmla="*/ 315912 w 3247335"/>
              <a:gd name="connsiteY7" fmla="*/ 496109 h 815129"/>
              <a:gd name="connsiteX8" fmla="*/ 563562 w 3247335"/>
              <a:gd name="connsiteY8" fmla="*/ 751026 h 815129"/>
              <a:gd name="connsiteX0" fmla="*/ 0 w 3260035"/>
              <a:gd name="connsiteY0" fmla="*/ 688338 h 803190"/>
              <a:gd name="connsiteX1" fmla="*/ 995362 w 3260035"/>
              <a:gd name="connsiteY1" fmla="*/ 800909 h 803190"/>
              <a:gd name="connsiteX2" fmla="*/ 2519362 w 3260035"/>
              <a:gd name="connsiteY2" fmla="*/ 743759 h 803190"/>
              <a:gd name="connsiteX3" fmla="*/ 3167062 w 3260035"/>
              <a:gd name="connsiteY3" fmla="*/ 515159 h 803190"/>
              <a:gd name="connsiteX4" fmla="*/ 3224212 w 3260035"/>
              <a:gd name="connsiteY4" fmla="*/ 286559 h 803190"/>
              <a:gd name="connsiteX5" fmla="*/ 2862262 w 3260035"/>
              <a:gd name="connsiteY5" fmla="*/ 809 h 803190"/>
              <a:gd name="connsiteX6" fmla="*/ 881062 w 3260035"/>
              <a:gd name="connsiteY6" fmla="*/ 210359 h 803190"/>
              <a:gd name="connsiteX7" fmla="*/ 328612 w 3260035"/>
              <a:gd name="connsiteY7" fmla="*/ 496109 h 803190"/>
              <a:gd name="connsiteX8" fmla="*/ 576262 w 3260035"/>
              <a:gd name="connsiteY8" fmla="*/ 751026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0035" h="803190">
                <a:moveTo>
                  <a:pt x="0" y="688338"/>
                </a:moveTo>
                <a:cubicBezTo>
                  <a:pt x="179387" y="813294"/>
                  <a:pt x="575468" y="791672"/>
                  <a:pt x="995362" y="800909"/>
                </a:cubicBezTo>
                <a:cubicBezTo>
                  <a:pt x="1415256" y="810146"/>
                  <a:pt x="2157412" y="791384"/>
                  <a:pt x="2519362" y="743759"/>
                </a:cubicBezTo>
                <a:cubicBezTo>
                  <a:pt x="2881312" y="696134"/>
                  <a:pt x="3049587" y="591359"/>
                  <a:pt x="3167062" y="515159"/>
                </a:cubicBezTo>
                <a:cubicBezTo>
                  <a:pt x="3284537" y="438959"/>
                  <a:pt x="3275012" y="372284"/>
                  <a:pt x="3224212" y="286559"/>
                </a:cubicBezTo>
                <a:cubicBezTo>
                  <a:pt x="3173412" y="200834"/>
                  <a:pt x="3252787" y="13509"/>
                  <a:pt x="2862262" y="809"/>
                </a:cubicBezTo>
                <a:cubicBezTo>
                  <a:pt x="2471737" y="-11891"/>
                  <a:pt x="1303337" y="127809"/>
                  <a:pt x="881062" y="210359"/>
                </a:cubicBezTo>
                <a:cubicBezTo>
                  <a:pt x="458787" y="292909"/>
                  <a:pt x="398462" y="321207"/>
                  <a:pt x="328612" y="496109"/>
                </a:cubicBezTo>
                <a:cubicBezTo>
                  <a:pt x="258762" y="671011"/>
                  <a:pt x="528637" y="703401"/>
                  <a:pt x="576262" y="75102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 rot="21349957">
            <a:off x="4295709" y="193845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24383" y="1944432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800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2824180" y="2586104"/>
            <a:ext cx="3260035" cy="529173"/>
          </a:xfrm>
          <a:custGeom>
            <a:avLst/>
            <a:gdLst>
              <a:gd name="connsiteX0" fmla="*/ 0 w 2969523"/>
              <a:gd name="connsiteY0" fmla="*/ 743759 h 800909"/>
              <a:gd name="connsiteX1" fmla="*/ 704850 w 2969523"/>
              <a:gd name="connsiteY1" fmla="*/ 800909 h 800909"/>
              <a:gd name="connsiteX2" fmla="*/ 2228850 w 2969523"/>
              <a:gd name="connsiteY2" fmla="*/ 743759 h 800909"/>
              <a:gd name="connsiteX3" fmla="*/ 2876550 w 2969523"/>
              <a:gd name="connsiteY3" fmla="*/ 515159 h 800909"/>
              <a:gd name="connsiteX4" fmla="*/ 2933700 w 2969523"/>
              <a:gd name="connsiteY4" fmla="*/ 286559 h 800909"/>
              <a:gd name="connsiteX5" fmla="*/ 2571750 w 2969523"/>
              <a:gd name="connsiteY5" fmla="*/ 809 h 800909"/>
              <a:gd name="connsiteX6" fmla="*/ 590550 w 2969523"/>
              <a:gd name="connsiteY6" fmla="*/ 210359 h 800909"/>
              <a:gd name="connsiteX7" fmla="*/ 38100 w 2969523"/>
              <a:gd name="connsiteY7" fmla="*/ 496109 h 800909"/>
              <a:gd name="connsiteX8" fmla="*/ 114300 w 29695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177800 w 30330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254000 w 3033023"/>
              <a:gd name="connsiteY8" fmla="*/ 704777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247335"/>
              <a:gd name="connsiteY0" fmla="*/ 736529 h 800997"/>
              <a:gd name="connsiteX1" fmla="*/ 982662 w 3247335"/>
              <a:gd name="connsiteY1" fmla="*/ 800909 h 800997"/>
              <a:gd name="connsiteX2" fmla="*/ 2506662 w 3247335"/>
              <a:gd name="connsiteY2" fmla="*/ 743759 h 800997"/>
              <a:gd name="connsiteX3" fmla="*/ 3154362 w 3247335"/>
              <a:gd name="connsiteY3" fmla="*/ 515159 h 800997"/>
              <a:gd name="connsiteX4" fmla="*/ 3211512 w 3247335"/>
              <a:gd name="connsiteY4" fmla="*/ 286559 h 800997"/>
              <a:gd name="connsiteX5" fmla="*/ 2849562 w 3247335"/>
              <a:gd name="connsiteY5" fmla="*/ 809 h 800997"/>
              <a:gd name="connsiteX6" fmla="*/ 868362 w 3247335"/>
              <a:gd name="connsiteY6" fmla="*/ 210359 h 800997"/>
              <a:gd name="connsiteX7" fmla="*/ 315912 w 3247335"/>
              <a:gd name="connsiteY7" fmla="*/ 496109 h 800997"/>
              <a:gd name="connsiteX8" fmla="*/ 563562 w 3247335"/>
              <a:gd name="connsiteY8" fmla="*/ 751026 h 800997"/>
              <a:gd name="connsiteX0" fmla="*/ 0 w 3247335"/>
              <a:gd name="connsiteY0" fmla="*/ 736529 h 815129"/>
              <a:gd name="connsiteX1" fmla="*/ 982662 w 3247335"/>
              <a:gd name="connsiteY1" fmla="*/ 800909 h 815129"/>
              <a:gd name="connsiteX2" fmla="*/ 2506662 w 3247335"/>
              <a:gd name="connsiteY2" fmla="*/ 743759 h 815129"/>
              <a:gd name="connsiteX3" fmla="*/ 3154362 w 3247335"/>
              <a:gd name="connsiteY3" fmla="*/ 515159 h 815129"/>
              <a:gd name="connsiteX4" fmla="*/ 3211512 w 3247335"/>
              <a:gd name="connsiteY4" fmla="*/ 286559 h 815129"/>
              <a:gd name="connsiteX5" fmla="*/ 2849562 w 3247335"/>
              <a:gd name="connsiteY5" fmla="*/ 809 h 815129"/>
              <a:gd name="connsiteX6" fmla="*/ 868362 w 3247335"/>
              <a:gd name="connsiteY6" fmla="*/ 210359 h 815129"/>
              <a:gd name="connsiteX7" fmla="*/ 315912 w 3247335"/>
              <a:gd name="connsiteY7" fmla="*/ 496109 h 815129"/>
              <a:gd name="connsiteX8" fmla="*/ 563562 w 3247335"/>
              <a:gd name="connsiteY8" fmla="*/ 751026 h 815129"/>
              <a:gd name="connsiteX0" fmla="*/ 0 w 3260035"/>
              <a:gd name="connsiteY0" fmla="*/ 688338 h 803190"/>
              <a:gd name="connsiteX1" fmla="*/ 995362 w 3260035"/>
              <a:gd name="connsiteY1" fmla="*/ 800909 h 803190"/>
              <a:gd name="connsiteX2" fmla="*/ 2519362 w 3260035"/>
              <a:gd name="connsiteY2" fmla="*/ 743759 h 803190"/>
              <a:gd name="connsiteX3" fmla="*/ 3167062 w 3260035"/>
              <a:gd name="connsiteY3" fmla="*/ 515159 h 803190"/>
              <a:gd name="connsiteX4" fmla="*/ 3224212 w 3260035"/>
              <a:gd name="connsiteY4" fmla="*/ 286559 h 803190"/>
              <a:gd name="connsiteX5" fmla="*/ 2862262 w 3260035"/>
              <a:gd name="connsiteY5" fmla="*/ 809 h 803190"/>
              <a:gd name="connsiteX6" fmla="*/ 881062 w 3260035"/>
              <a:gd name="connsiteY6" fmla="*/ 210359 h 803190"/>
              <a:gd name="connsiteX7" fmla="*/ 328612 w 3260035"/>
              <a:gd name="connsiteY7" fmla="*/ 496109 h 803190"/>
              <a:gd name="connsiteX8" fmla="*/ 576262 w 3260035"/>
              <a:gd name="connsiteY8" fmla="*/ 751026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0035" h="803190">
                <a:moveTo>
                  <a:pt x="0" y="688338"/>
                </a:moveTo>
                <a:cubicBezTo>
                  <a:pt x="179387" y="813294"/>
                  <a:pt x="575468" y="791672"/>
                  <a:pt x="995362" y="800909"/>
                </a:cubicBezTo>
                <a:cubicBezTo>
                  <a:pt x="1415256" y="810146"/>
                  <a:pt x="2157412" y="791384"/>
                  <a:pt x="2519362" y="743759"/>
                </a:cubicBezTo>
                <a:cubicBezTo>
                  <a:pt x="2881312" y="696134"/>
                  <a:pt x="3049587" y="591359"/>
                  <a:pt x="3167062" y="515159"/>
                </a:cubicBezTo>
                <a:cubicBezTo>
                  <a:pt x="3284537" y="438959"/>
                  <a:pt x="3275012" y="372284"/>
                  <a:pt x="3224212" y="286559"/>
                </a:cubicBezTo>
                <a:cubicBezTo>
                  <a:pt x="3173412" y="200834"/>
                  <a:pt x="3252787" y="13509"/>
                  <a:pt x="2862262" y="809"/>
                </a:cubicBezTo>
                <a:cubicBezTo>
                  <a:pt x="2471737" y="-11891"/>
                  <a:pt x="1303337" y="127809"/>
                  <a:pt x="881062" y="210359"/>
                </a:cubicBezTo>
                <a:cubicBezTo>
                  <a:pt x="458787" y="292909"/>
                  <a:pt x="398462" y="321207"/>
                  <a:pt x="328612" y="496109"/>
                </a:cubicBezTo>
                <a:cubicBezTo>
                  <a:pt x="258762" y="671011"/>
                  <a:pt x="528637" y="703401"/>
                  <a:pt x="576262" y="75102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 rot="21349957">
            <a:off x="4295709" y="265213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24383" y="2658112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800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2824181" y="3422960"/>
            <a:ext cx="3260035" cy="529173"/>
          </a:xfrm>
          <a:custGeom>
            <a:avLst/>
            <a:gdLst>
              <a:gd name="connsiteX0" fmla="*/ 0 w 2969523"/>
              <a:gd name="connsiteY0" fmla="*/ 743759 h 800909"/>
              <a:gd name="connsiteX1" fmla="*/ 704850 w 2969523"/>
              <a:gd name="connsiteY1" fmla="*/ 800909 h 800909"/>
              <a:gd name="connsiteX2" fmla="*/ 2228850 w 2969523"/>
              <a:gd name="connsiteY2" fmla="*/ 743759 h 800909"/>
              <a:gd name="connsiteX3" fmla="*/ 2876550 w 2969523"/>
              <a:gd name="connsiteY3" fmla="*/ 515159 h 800909"/>
              <a:gd name="connsiteX4" fmla="*/ 2933700 w 2969523"/>
              <a:gd name="connsiteY4" fmla="*/ 286559 h 800909"/>
              <a:gd name="connsiteX5" fmla="*/ 2571750 w 2969523"/>
              <a:gd name="connsiteY5" fmla="*/ 809 h 800909"/>
              <a:gd name="connsiteX6" fmla="*/ 590550 w 2969523"/>
              <a:gd name="connsiteY6" fmla="*/ 210359 h 800909"/>
              <a:gd name="connsiteX7" fmla="*/ 38100 w 2969523"/>
              <a:gd name="connsiteY7" fmla="*/ 496109 h 800909"/>
              <a:gd name="connsiteX8" fmla="*/ 114300 w 29695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177800 w 30330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254000 w 3033023"/>
              <a:gd name="connsiteY8" fmla="*/ 704777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247335"/>
              <a:gd name="connsiteY0" fmla="*/ 736529 h 800997"/>
              <a:gd name="connsiteX1" fmla="*/ 982662 w 3247335"/>
              <a:gd name="connsiteY1" fmla="*/ 800909 h 800997"/>
              <a:gd name="connsiteX2" fmla="*/ 2506662 w 3247335"/>
              <a:gd name="connsiteY2" fmla="*/ 743759 h 800997"/>
              <a:gd name="connsiteX3" fmla="*/ 3154362 w 3247335"/>
              <a:gd name="connsiteY3" fmla="*/ 515159 h 800997"/>
              <a:gd name="connsiteX4" fmla="*/ 3211512 w 3247335"/>
              <a:gd name="connsiteY4" fmla="*/ 286559 h 800997"/>
              <a:gd name="connsiteX5" fmla="*/ 2849562 w 3247335"/>
              <a:gd name="connsiteY5" fmla="*/ 809 h 800997"/>
              <a:gd name="connsiteX6" fmla="*/ 868362 w 3247335"/>
              <a:gd name="connsiteY6" fmla="*/ 210359 h 800997"/>
              <a:gd name="connsiteX7" fmla="*/ 315912 w 3247335"/>
              <a:gd name="connsiteY7" fmla="*/ 496109 h 800997"/>
              <a:gd name="connsiteX8" fmla="*/ 563562 w 3247335"/>
              <a:gd name="connsiteY8" fmla="*/ 751026 h 800997"/>
              <a:gd name="connsiteX0" fmla="*/ 0 w 3247335"/>
              <a:gd name="connsiteY0" fmla="*/ 736529 h 815129"/>
              <a:gd name="connsiteX1" fmla="*/ 982662 w 3247335"/>
              <a:gd name="connsiteY1" fmla="*/ 800909 h 815129"/>
              <a:gd name="connsiteX2" fmla="*/ 2506662 w 3247335"/>
              <a:gd name="connsiteY2" fmla="*/ 743759 h 815129"/>
              <a:gd name="connsiteX3" fmla="*/ 3154362 w 3247335"/>
              <a:gd name="connsiteY3" fmla="*/ 515159 h 815129"/>
              <a:gd name="connsiteX4" fmla="*/ 3211512 w 3247335"/>
              <a:gd name="connsiteY4" fmla="*/ 286559 h 815129"/>
              <a:gd name="connsiteX5" fmla="*/ 2849562 w 3247335"/>
              <a:gd name="connsiteY5" fmla="*/ 809 h 815129"/>
              <a:gd name="connsiteX6" fmla="*/ 868362 w 3247335"/>
              <a:gd name="connsiteY6" fmla="*/ 210359 h 815129"/>
              <a:gd name="connsiteX7" fmla="*/ 315912 w 3247335"/>
              <a:gd name="connsiteY7" fmla="*/ 496109 h 815129"/>
              <a:gd name="connsiteX8" fmla="*/ 563562 w 3247335"/>
              <a:gd name="connsiteY8" fmla="*/ 751026 h 815129"/>
              <a:gd name="connsiteX0" fmla="*/ 0 w 3260035"/>
              <a:gd name="connsiteY0" fmla="*/ 688338 h 803190"/>
              <a:gd name="connsiteX1" fmla="*/ 995362 w 3260035"/>
              <a:gd name="connsiteY1" fmla="*/ 800909 h 803190"/>
              <a:gd name="connsiteX2" fmla="*/ 2519362 w 3260035"/>
              <a:gd name="connsiteY2" fmla="*/ 743759 h 803190"/>
              <a:gd name="connsiteX3" fmla="*/ 3167062 w 3260035"/>
              <a:gd name="connsiteY3" fmla="*/ 515159 h 803190"/>
              <a:gd name="connsiteX4" fmla="*/ 3224212 w 3260035"/>
              <a:gd name="connsiteY4" fmla="*/ 286559 h 803190"/>
              <a:gd name="connsiteX5" fmla="*/ 2862262 w 3260035"/>
              <a:gd name="connsiteY5" fmla="*/ 809 h 803190"/>
              <a:gd name="connsiteX6" fmla="*/ 881062 w 3260035"/>
              <a:gd name="connsiteY6" fmla="*/ 210359 h 803190"/>
              <a:gd name="connsiteX7" fmla="*/ 328612 w 3260035"/>
              <a:gd name="connsiteY7" fmla="*/ 496109 h 803190"/>
              <a:gd name="connsiteX8" fmla="*/ 576262 w 3260035"/>
              <a:gd name="connsiteY8" fmla="*/ 751026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0035" h="803190">
                <a:moveTo>
                  <a:pt x="0" y="688338"/>
                </a:moveTo>
                <a:cubicBezTo>
                  <a:pt x="179387" y="813294"/>
                  <a:pt x="575468" y="791672"/>
                  <a:pt x="995362" y="800909"/>
                </a:cubicBezTo>
                <a:cubicBezTo>
                  <a:pt x="1415256" y="810146"/>
                  <a:pt x="2157412" y="791384"/>
                  <a:pt x="2519362" y="743759"/>
                </a:cubicBezTo>
                <a:cubicBezTo>
                  <a:pt x="2881312" y="696134"/>
                  <a:pt x="3049587" y="591359"/>
                  <a:pt x="3167062" y="515159"/>
                </a:cubicBezTo>
                <a:cubicBezTo>
                  <a:pt x="3284537" y="438959"/>
                  <a:pt x="3275012" y="372284"/>
                  <a:pt x="3224212" y="286559"/>
                </a:cubicBezTo>
                <a:cubicBezTo>
                  <a:pt x="3173412" y="200834"/>
                  <a:pt x="3252787" y="13509"/>
                  <a:pt x="2862262" y="809"/>
                </a:cubicBezTo>
                <a:cubicBezTo>
                  <a:pt x="2471737" y="-11891"/>
                  <a:pt x="1303337" y="127809"/>
                  <a:pt x="881062" y="210359"/>
                </a:cubicBezTo>
                <a:cubicBezTo>
                  <a:pt x="458787" y="292909"/>
                  <a:pt x="398462" y="321207"/>
                  <a:pt x="328612" y="496109"/>
                </a:cubicBezTo>
                <a:cubicBezTo>
                  <a:pt x="258762" y="671011"/>
                  <a:pt x="528637" y="703401"/>
                  <a:pt x="576262" y="75102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 rot="21349957">
            <a:off x="4295709" y="348898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24384" y="3494967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800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554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zh-CN" altLang="en-US" dirty="0" smtClean="0"/>
              <a:t>开发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70029"/>
            <a:ext cx="11593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</a:rPr>
              <a:t/>
            </a:r>
            <a:br>
              <a:rPr lang="zh-CN" altLang="en-US" b="1" dirty="0">
                <a:solidFill>
                  <a:srgbClr val="FFC000"/>
                </a:solidFill>
              </a:rPr>
            </a:br>
            <a:r>
              <a:rPr lang="zh-CN" altLang="en-US" b="1" dirty="0">
                <a:solidFill>
                  <a:srgbClr val="FFC000"/>
                </a:solidFill>
              </a:rPr>
              <a:t/>
            </a:r>
            <a:br>
              <a:rPr lang="zh-CN" altLang="en-US" b="1" dirty="0">
                <a:solidFill>
                  <a:srgbClr val="FFC000"/>
                </a:solidFill>
              </a:rPr>
            </a:br>
            <a:endParaRPr lang="zh-CN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74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24269">
            <a:off x="56972" y="73142"/>
            <a:ext cx="3260035" cy="595228"/>
            <a:chOff x="2824132" y="1089142"/>
            <a:chExt cx="3260035" cy="595228"/>
          </a:xfrm>
        </p:grpSpPr>
        <p:sp>
          <p:nvSpPr>
            <p:cNvPr id="5" name="任意多边形 4"/>
            <p:cNvSpPr/>
            <p:nvPr/>
          </p:nvSpPr>
          <p:spPr>
            <a:xfrm>
              <a:off x="2824132" y="1089142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21349957">
              <a:off x="3680133" y="1155147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代码生成工具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24382" y="1161150"/>
              <a:ext cx="405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816556" y="1196610"/>
            <a:ext cx="1260474" cy="908872"/>
            <a:chOff x="1816555" y="1184987"/>
            <a:chExt cx="1276591" cy="920493"/>
          </a:xfrm>
        </p:grpSpPr>
        <p:sp>
          <p:nvSpPr>
            <p:cNvPr id="18" name="任意多边形 17"/>
            <p:cNvSpPr/>
            <p:nvPr/>
          </p:nvSpPr>
          <p:spPr>
            <a:xfrm>
              <a:off x="1816555" y="1207868"/>
              <a:ext cx="1093260" cy="897612"/>
            </a:xfrm>
            <a:custGeom>
              <a:avLst/>
              <a:gdLst>
                <a:gd name="connsiteX0" fmla="*/ 0 w 1074057"/>
                <a:gd name="connsiteY0" fmla="*/ 653143 h 653143"/>
                <a:gd name="connsiteX1" fmla="*/ 435428 w 1074057"/>
                <a:gd name="connsiteY1" fmla="*/ 188685 h 653143"/>
                <a:gd name="connsiteX2" fmla="*/ 696685 w 1074057"/>
                <a:gd name="connsiteY2" fmla="*/ 58057 h 653143"/>
                <a:gd name="connsiteX3" fmla="*/ 1074057 w 1074057"/>
                <a:gd name="connsiteY3" fmla="*/ 0 h 653143"/>
                <a:gd name="connsiteX0" fmla="*/ 0 w 1340757"/>
                <a:gd name="connsiteY0" fmla="*/ 1100818 h 1100818"/>
                <a:gd name="connsiteX1" fmla="*/ 702128 w 1340757"/>
                <a:gd name="connsiteY1" fmla="*/ 188685 h 1100818"/>
                <a:gd name="connsiteX2" fmla="*/ 963385 w 1340757"/>
                <a:gd name="connsiteY2" fmla="*/ 58057 h 1100818"/>
                <a:gd name="connsiteX3" fmla="*/ 1340757 w 1340757"/>
                <a:gd name="connsiteY3" fmla="*/ 0 h 1100818"/>
                <a:gd name="connsiteX0" fmla="*/ 0 w 1340757"/>
                <a:gd name="connsiteY0" fmla="*/ 1100818 h 1100818"/>
                <a:gd name="connsiteX1" fmla="*/ 702128 w 1340757"/>
                <a:gd name="connsiteY1" fmla="*/ 188685 h 1100818"/>
                <a:gd name="connsiteX2" fmla="*/ 1340757 w 1340757"/>
                <a:gd name="connsiteY2" fmla="*/ 0 h 110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757" h="1100818">
                  <a:moveTo>
                    <a:pt x="0" y="1100818"/>
                  </a:moveTo>
                  <a:cubicBezTo>
                    <a:pt x="159657" y="918179"/>
                    <a:pt x="478669" y="372155"/>
                    <a:pt x="702128" y="188685"/>
                  </a:cubicBezTo>
                  <a:cubicBezTo>
                    <a:pt x="925587" y="5215"/>
                    <a:pt x="1207709" y="39310"/>
                    <a:pt x="1340757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12324104">
              <a:off x="2882312" y="1184987"/>
              <a:ext cx="210834" cy="95230"/>
            </a:xfrm>
            <a:custGeom>
              <a:avLst/>
              <a:gdLst>
                <a:gd name="connsiteX0" fmla="*/ 0 w 288032"/>
                <a:gd name="connsiteY0" fmla="*/ 216024 h 216024"/>
                <a:gd name="connsiteX1" fmla="*/ 144016 w 288032"/>
                <a:gd name="connsiteY1" fmla="*/ 0 h 216024"/>
                <a:gd name="connsiteX2" fmla="*/ 288032 w 288032"/>
                <a:gd name="connsiteY2" fmla="*/ 216024 h 216024"/>
                <a:gd name="connsiteX3" fmla="*/ 0 w 288032"/>
                <a:gd name="connsiteY3" fmla="*/ 216024 h 216024"/>
                <a:gd name="connsiteX0" fmla="*/ 0 w 288032"/>
                <a:gd name="connsiteY0" fmla="*/ 216024 h 216129"/>
                <a:gd name="connsiteX1" fmla="*/ 144016 w 288032"/>
                <a:gd name="connsiteY1" fmla="*/ 0 h 216129"/>
                <a:gd name="connsiteX2" fmla="*/ 288032 w 288032"/>
                <a:gd name="connsiteY2" fmla="*/ 216024 h 216129"/>
                <a:gd name="connsiteX3" fmla="*/ 77298 w 288032"/>
                <a:gd name="connsiteY3" fmla="*/ 207917 h 216129"/>
                <a:gd name="connsiteX4" fmla="*/ 0 w 288032"/>
                <a:gd name="connsiteY4" fmla="*/ 216024 h 2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2" h="216129">
                  <a:moveTo>
                    <a:pt x="0" y="216024"/>
                  </a:moveTo>
                  <a:lnTo>
                    <a:pt x="144016" y="0"/>
                  </a:lnTo>
                  <a:lnTo>
                    <a:pt x="288032" y="216024"/>
                  </a:lnTo>
                  <a:cubicBezTo>
                    <a:pt x="215044" y="217295"/>
                    <a:pt x="150286" y="206646"/>
                    <a:pt x="77298" y="207917"/>
                  </a:cubicBezTo>
                  <a:lnTo>
                    <a:pt x="0" y="216024"/>
                  </a:lnTo>
                  <a:close/>
                </a:path>
              </a:pathLst>
            </a:custGeom>
            <a:blipFill dpi="0" rotWithShape="1">
              <a:blip r:embed="rId2" cstate="print"/>
              <a:srcRect/>
              <a:stretch>
                <a:fillRect l="-8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046531" y="2231476"/>
            <a:ext cx="1019377" cy="129518"/>
            <a:chOff x="2046515" y="2231474"/>
            <a:chExt cx="1019377" cy="129518"/>
          </a:xfrm>
        </p:grpSpPr>
        <p:sp>
          <p:nvSpPr>
            <p:cNvPr id="19" name="任意多边形 18"/>
            <p:cNvSpPr/>
            <p:nvPr/>
          </p:nvSpPr>
          <p:spPr>
            <a:xfrm>
              <a:off x="2046515" y="2296233"/>
              <a:ext cx="856343" cy="0"/>
            </a:xfrm>
            <a:custGeom>
              <a:avLst/>
              <a:gdLst>
                <a:gd name="connsiteX0" fmla="*/ 0 w 856343"/>
                <a:gd name="connsiteY0" fmla="*/ 0 h 0"/>
                <a:gd name="connsiteX1" fmla="*/ 856343 w 8563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6343">
                  <a:moveTo>
                    <a:pt x="0" y="0"/>
                  </a:moveTo>
                  <a:lnTo>
                    <a:pt x="856343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等腰三角形 22"/>
            <p:cNvSpPr/>
            <p:nvPr/>
          </p:nvSpPr>
          <p:spPr>
            <a:xfrm rot="5400000">
              <a:off x="2915952" y="2211052"/>
              <a:ext cx="129518" cy="170362"/>
            </a:xfrm>
            <a:custGeom>
              <a:avLst/>
              <a:gdLst>
                <a:gd name="connsiteX0" fmla="*/ 0 w 288032"/>
                <a:gd name="connsiteY0" fmla="*/ 216024 h 216024"/>
                <a:gd name="connsiteX1" fmla="*/ 144016 w 288032"/>
                <a:gd name="connsiteY1" fmla="*/ 0 h 216024"/>
                <a:gd name="connsiteX2" fmla="*/ 288032 w 288032"/>
                <a:gd name="connsiteY2" fmla="*/ 216024 h 216024"/>
                <a:gd name="connsiteX3" fmla="*/ 0 w 288032"/>
                <a:gd name="connsiteY3" fmla="*/ 216024 h 216024"/>
                <a:gd name="connsiteX0" fmla="*/ 0 w 288032"/>
                <a:gd name="connsiteY0" fmla="*/ 216024 h 216129"/>
                <a:gd name="connsiteX1" fmla="*/ 144016 w 288032"/>
                <a:gd name="connsiteY1" fmla="*/ 0 h 216129"/>
                <a:gd name="connsiteX2" fmla="*/ 288032 w 288032"/>
                <a:gd name="connsiteY2" fmla="*/ 216024 h 216129"/>
                <a:gd name="connsiteX3" fmla="*/ 77298 w 288032"/>
                <a:gd name="connsiteY3" fmla="*/ 207917 h 216129"/>
                <a:gd name="connsiteX4" fmla="*/ 0 w 288032"/>
                <a:gd name="connsiteY4" fmla="*/ 216024 h 2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2" h="216129">
                  <a:moveTo>
                    <a:pt x="0" y="216024"/>
                  </a:moveTo>
                  <a:lnTo>
                    <a:pt x="144016" y="0"/>
                  </a:lnTo>
                  <a:lnTo>
                    <a:pt x="288032" y="216024"/>
                  </a:lnTo>
                  <a:cubicBezTo>
                    <a:pt x="215044" y="217295"/>
                    <a:pt x="150286" y="206646"/>
                    <a:pt x="77298" y="207917"/>
                  </a:cubicBezTo>
                  <a:lnTo>
                    <a:pt x="0" y="216024"/>
                  </a:lnTo>
                  <a:close/>
                </a:path>
              </a:pathLst>
            </a:custGeom>
            <a:blipFill dpi="0" rotWithShape="1">
              <a:blip r:embed="rId3" cstate="print"/>
              <a:srcRect/>
              <a:stretch>
                <a:fillRect l="-8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119086" y="2815774"/>
            <a:ext cx="1244420" cy="521054"/>
            <a:chOff x="2119086" y="2815772"/>
            <a:chExt cx="1244420" cy="521054"/>
          </a:xfrm>
        </p:grpSpPr>
        <p:sp>
          <p:nvSpPr>
            <p:cNvPr id="20" name="任意多边形 19"/>
            <p:cNvSpPr/>
            <p:nvPr/>
          </p:nvSpPr>
          <p:spPr>
            <a:xfrm>
              <a:off x="2119086" y="2815772"/>
              <a:ext cx="1074057" cy="499497"/>
            </a:xfrm>
            <a:custGeom>
              <a:avLst/>
              <a:gdLst>
                <a:gd name="connsiteX0" fmla="*/ 0 w 1074057"/>
                <a:gd name="connsiteY0" fmla="*/ 0 h 499497"/>
                <a:gd name="connsiteX1" fmla="*/ 478971 w 1074057"/>
                <a:gd name="connsiteY1" fmla="*/ 391886 h 499497"/>
                <a:gd name="connsiteX2" fmla="*/ 827314 w 1074057"/>
                <a:gd name="connsiteY2" fmla="*/ 493486 h 499497"/>
                <a:gd name="connsiteX3" fmla="*/ 1074057 w 1074057"/>
                <a:gd name="connsiteY3" fmla="*/ 478971 h 49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057" h="499497">
                  <a:moveTo>
                    <a:pt x="0" y="0"/>
                  </a:moveTo>
                  <a:cubicBezTo>
                    <a:pt x="170542" y="154819"/>
                    <a:pt x="341085" y="309638"/>
                    <a:pt x="478971" y="391886"/>
                  </a:cubicBezTo>
                  <a:cubicBezTo>
                    <a:pt x="616857" y="474134"/>
                    <a:pt x="728133" y="478972"/>
                    <a:pt x="827314" y="493486"/>
                  </a:cubicBezTo>
                  <a:cubicBezTo>
                    <a:pt x="926495" y="508000"/>
                    <a:pt x="1000276" y="493485"/>
                    <a:pt x="1074057" y="478971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等腰三角形 22"/>
            <p:cNvSpPr/>
            <p:nvPr/>
          </p:nvSpPr>
          <p:spPr>
            <a:xfrm rot="5400000">
              <a:off x="3213566" y="3186886"/>
              <a:ext cx="129518" cy="170362"/>
            </a:xfrm>
            <a:custGeom>
              <a:avLst/>
              <a:gdLst>
                <a:gd name="connsiteX0" fmla="*/ 0 w 288032"/>
                <a:gd name="connsiteY0" fmla="*/ 216024 h 216024"/>
                <a:gd name="connsiteX1" fmla="*/ 144016 w 288032"/>
                <a:gd name="connsiteY1" fmla="*/ 0 h 216024"/>
                <a:gd name="connsiteX2" fmla="*/ 288032 w 288032"/>
                <a:gd name="connsiteY2" fmla="*/ 216024 h 216024"/>
                <a:gd name="connsiteX3" fmla="*/ 0 w 288032"/>
                <a:gd name="connsiteY3" fmla="*/ 216024 h 216024"/>
                <a:gd name="connsiteX0" fmla="*/ 0 w 288032"/>
                <a:gd name="connsiteY0" fmla="*/ 216024 h 216129"/>
                <a:gd name="connsiteX1" fmla="*/ 144016 w 288032"/>
                <a:gd name="connsiteY1" fmla="*/ 0 h 216129"/>
                <a:gd name="connsiteX2" fmla="*/ 288032 w 288032"/>
                <a:gd name="connsiteY2" fmla="*/ 216024 h 216129"/>
                <a:gd name="connsiteX3" fmla="*/ 77298 w 288032"/>
                <a:gd name="connsiteY3" fmla="*/ 207917 h 216129"/>
                <a:gd name="connsiteX4" fmla="*/ 0 w 288032"/>
                <a:gd name="connsiteY4" fmla="*/ 216024 h 2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2" h="216129">
                  <a:moveTo>
                    <a:pt x="0" y="216024"/>
                  </a:moveTo>
                  <a:lnTo>
                    <a:pt x="144016" y="0"/>
                  </a:lnTo>
                  <a:lnTo>
                    <a:pt x="288032" y="216024"/>
                  </a:lnTo>
                  <a:cubicBezTo>
                    <a:pt x="215044" y="217295"/>
                    <a:pt x="150286" y="206646"/>
                    <a:pt x="77298" y="207917"/>
                  </a:cubicBezTo>
                  <a:lnTo>
                    <a:pt x="0" y="216024"/>
                  </a:lnTo>
                  <a:close/>
                </a:path>
              </a:pathLst>
            </a:custGeom>
            <a:blipFill dpi="0" rotWithShape="1">
              <a:blip r:embed="rId3" cstate="print"/>
              <a:srcRect/>
              <a:stretch>
                <a:fillRect l="-8000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81072" y="3837667"/>
            <a:ext cx="791527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有规律，就可以用工具生成。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45634" y="1018279"/>
            <a:ext cx="1849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表及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注释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42571" y="2130981"/>
            <a:ext cx="1852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生成代码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49828" y="3034694"/>
            <a:ext cx="1487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05787" y="1432898"/>
            <a:ext cx="295465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基于数据库表生成后台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05787" y="2477168"/>
            <a:ext cx="38298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生成对象、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Mybatis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映射文件、服务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538709" y="3334552"/>
            <a:ext cx="203132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特殊逻辑自己处理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69134" y="2081551"/>
            <a:ext cx="1852126" cy="1047710"/>
            <a:chOff x="769134" y="2081550"/>
            <a:chExt cx="1852126" cy="1047710"/>
          </a:xfrm>
        </p:grpSpPr>
        <p:sp>
          <p:nvSpPr>
            <p:cNvPr id="17" name="同心圆 16"/>
            <p:cNvSpPr/>
            <p:nvPr/>
          </p:nvSpPr>
          <p:spPr>
            <a:xfrm>
              <a:off x="1133669" y="2081550"/>
              <a:ext cx="1076773" cy="1047710"/>
            </a:xfrm>
            <a:custGeom>
              <a:avLst/>
              <a:gdLst>
                <a:gd name="connsiteX0" fmla="*/ 0 w 1076737"/>
                <a:gd name="connsiteY0" fmla="*/ 538369 h 1076737"/>
                <a:gd name="connsiteX1" fmla="*/ 538369 w 1076737"/>
                <a:gd name="connsiteY1" fmla="*/ 0 h 1076737"/>
                <a:gd name="connsiteX2" fmla="*/ 1076738 w 1076737"/>
                <a:gd name="connsiteY2" fmla="*/ 538369 h 1076737"/>
                <a:gd name="connsiteX3" fmla="*/ 538369 w 1076737"/>
                <a:gd name="connsiteY3" fmla="*/ 1076738 h 1076737"/>
                <a:gd name="connsiteX4" fmla="*/ 0 w 1076737"/>
                <a:gd name="connsiteY4" fmla="*/ 538369 h 1076737"/>
                <a:gd name="connsiteX5" fmla="*/ 167583 w 1076737"/>
                <a:gd name="connsiteY5" fmla="*/ 538369 h 1076737"/>
                <a:gd name="connsiteX6" fmla="*/ 538368 w 1076737"/>
                <a:gd name="connsiteY6" fmla="*/ 909154 h 1076737"/>
                <a:gd name="connsiteX7" fmla="*/ 909153 w 1076737"/>
                <a:gd name="connsiteY7" fmla="*/ 538369 h 1076737"/>
                <a:gd name="connsiteX8" fmla="*/ 538368 w 1076737"/>
                <a:gd name="connsiteY8" fmla="*/ 167584 h 1076737"/>
                <a:gd name="connsiteX9" fmla="*/ 167583 w 1076737"/>
                <a:gd name="connsiteY9" fmla="*/ 538369 h 1076737"/>
                <a:gd name="connsiteX0" fmla="*/ 18 w 1076773"/>
                <a:gd name="connsiteY0" fmla="*/ 509341 h 1047710"/>
                <a:gd name="connsiteX1" fmla="*/ 523872 w 1076773"/>
                <a:gd name="connsiteY1" fmla="*/ 0 h 1047710"/>
                <a:gd name="connsiteX2" fmla="*/ 1076756 w 1076773"/>
                <a:gd name="connsiteY2" fmla="*/ 509341 h 1047710"/>
                <a:gd name="connsiteX3" fmla="*/ 538387 w 1076773"/>
                <a:gd name="connsiteY3" fmla="*/ 1047710 h 1047710"/>
                <a:gd name="connsiteX4" fmla="*/ 18 w 1076773"/>
                <a:gd name="connsiteY4" fmla="*/ 509341 h 1047710"/>
                <a:gd name="connsiteX5" fmla="*/ 167601 w 1076773"/>
                <a:gd name="connsiteY5" fmla="*/ 509341 h 1047710"/>
                <a:gd name="connsiteX6" fmla="*/ 538386 w 1076773"/>
                <a:gd name="connsiteY6" fmla="*/ 880126 h 1047710"/>
                <a:gd name="connsiteX7" fmla="*/ 909171 w 1076773"/>
                <a:gd name="connsiteY7" fmla="*/ 509341 h 1047710"/>
                <a:gd name="connsiteX8" fmla="*/ 538386 w 1076773"/>
                <a:gd name="connsiteY8" fmla="*/ 138556 h 1047710"/>
                <a:gd name="connsiteX9" fmla="*/ 167601 w 1076773"/>
                <a:gd name="connsiteY9" fmla="*/ 509341 h 1047710"/>
                <a:gd name="connsiteX0" fmla="*/ 18 w 1076773"/>
                <a:gd name="connsiteY0" fmla="*/ 509341 h 1047710"/>
                <a:gd name="connsiteX1" fmla="*/ 523872 w 1076773"/>
                <a:gd name="connsiteY1" fmla="*/ 0 h 1047710"/>
                <a:gd name="connsiteX2" fmla="*/ 1076756 w 1076773"/>
                <a:gd name="connsiteY2" fmla="*/ 509341 h 1047710"/>
                <a:gd name="connsiteX3" fmla="*/ 538387 w 1076773"/>
                <a:gd name="connsiteY3" fmla="*/ 1047710 h 1047710"/>
                <a:gd name="connsiteX4" fmla="*/ 18 w 1076773"/>
                <a:gd name="connsiteY4" fmla="*/ 509341 h 1047710"/>
                <a:gd name="connsiteX5" fmla="*/ 167601 w 1076773"/>
                <a:gd name="connsiteY5" fmla="*/ 509341 h 1047710"/>
                <a:gd name="connsiteX6" fmla="*/ 538386 w 1076773"/>
                <a:gd name="connsiteY6" fmla="*/ 880126 h 1047710"/>
                <a:gd name="connsiteX7" fmla="*/ 909171 w 1076773"/>
                <a:gd name="connsiteY7" fmla="*/ 509341 h 1047710"/>
                <a:gd name="connsiteX8" fmla="*/ 596443 w 1076773"/>
                <a:gd name="connsiteY8" fmla="*/ 182099 h 1047710"/>
                <a:gd name="connsiteX9" fmla="*/ 167601 w 1076773"/>
                <a:gd name="connsiteY9" fmla="*/ 509341 h 104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773" h="1047710">
                  <a:moveTo>
                    <a:pt x="18" y="509341"/>
                  </a:moveTo>
                  <a:cubicBezTo>
                    <a:pt x="-2401" y="334723"/>
                    <a:pt x="226539" y="0"/>
                    <a:pt x="523872" y="0"/>
                  </a:cubicBezTo>
                  <a:cubicBezTo>
                    <a:pt x="821205" y="0"/>
                    <a:pt x="1074337" y="334723"/>
                    <a:pt x="1076756" y="509341"/>
                  </a:cubicBezTo>
                  <a:cubicBezTo>
                    <a:pt x="1079175" y="683959"/>
                    <a:pt x="835720" y="1047710"/>
                    <a:pt x="538387" y="1047710"/>
                  </a:cubicBezTo>
                  <a:cubicBezTo>
                    <a:pt x="241054" y="1047710"/>
                    <a:pt x="2437" y="683959"/>
                    <a:pt x="18" y="509341"/>
                  </a:cubicBezTo>
                  <a:close/>
                  <a:moveTo>
                    <a:pt x="167601" y="509341"/>
                  </a:moveTo>
                  <a:cubicBezTo>
                    <a:pt x="157925" y="625679"/>
                    <a:pt x="333607" y="880126"/>
                    <a:pt x="538386" y="880126"/>
                  </a:cubicBezTo>
                  <a:cubicBezTo>
                    <a:pt x="743165" y="880126"/>
                    <a:pt x="909171" y="714120"/>
                    <a:pt x="909171" y="509341"/>
                  </a:cubicBezTo>
                  <a:cubicBezTo>
                    <a:pt x="909171" y="304562"/>
                    <a:pt x="801222" y="182099"/>
                    <a:pt x="596443" y="182099"/>
                  </a:cubicBezTo>
                  <a:cubicBezTo>
                    <a:pt x="391664" y="182099"/>
                    <a:pt x="177277" y="393003"/>
                    <a:pt x="167601" y="50934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69134" y="2379147"/>
              <a:ext cx="1852126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开发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92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27" grpId="0"/>
      <p:bldP spid="3" grpId="0"/>
      <p:bldP spid="21" grpId="0"/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这都是生成的方法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921895" cy="3394472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自动生成的方法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671" y="-67445"/>
            <a:ext cx="5122754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313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4141798" y="1938429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技术栈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85615" y="3189113"/>
            <a:ext cx="8310847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0529" y="1470011"/>
            <a:ext cx="8310847" cy="36471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Guava18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：谷歌开源的工具库，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jdk8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部分功能参考其实现。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en-US" altLang="zh-CN" sz="14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LoadingCache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Service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Resources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		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EventBus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Closable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、集合、</a:t>
            </a:r>
            <a:r>
              <a:rPr lang="en-US" altLang="zh-CN" sz="14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Throwables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Preconditions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Strings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等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Fastjson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：阿里开源的最快</a:t>
            </a:r>
            <a:r>
              <a:rPr lang="en-US" altLang="zh-CN" sz="14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工具库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Druid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：阿里开源最快的连接池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Jxls:excel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文件导出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Netty4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rpc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通信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Protostuff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：序列化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速度快，基于</a:t>
            </a:r>
            <a:r>
              <a:rPr lang="en-US" altLang="zh-CN" sz="14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protobuf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;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没有</a:t>
            </a:r>
            <a:r>
              <a:rPr lang="en-US" altLang="zh-CN" sz="14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kryo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快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Groovy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：动态插件，热部署；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joda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-time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：简单的日期工具类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quartz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：定时任务调度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logback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：性能优于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log4j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50255" y="242453"/>
            <a:ext cx="68937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jQuery1.10</a:t>
            </a:r>
            <a:r>
              <a:rPr lang="zh-CN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SpringMVC4</a:t>
            </a:r>
            <a:r>
              <a:rPr lang="zh-CN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Mybatis3.2.7</a:t>
            </a:r>
          </a:p>
          <a:p>
            <a:pPr algn="r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Apache commons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Slf4j-logback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gauva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quartz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groovy</a:t>
            </a:r>
          </a:p>
          <a:p>
            <a:pPr algn="r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Fastjson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druid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jxls-reader-1.0.3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netty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protostuff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joda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-time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734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0948" y="81748"/>
            <a:ext cx="3260035" cy="595228"/>
            <a:chOff x="2824132" y="1872424"/>
            <a:chExt cx="3260035" cy="595228"/>
          </a:xfrm>
        </p:grpSpPr>
        <p:sp>
          <p:nvSpPr>
            <p:cNvPr id="40" name="任意多边形 39"/>
            <p:cNvSpPr/>
            <p:nvPr/>
          </p:nvSpPr>
          <p:spPr>
            <a:xfrm>
              <a:off x="2824132" y="1872424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21349957">
              <a:off x="4141798" y="1938429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技术栈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83693" y="1944432"/>
              <a:ext cx="287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85615" y="3189113"/>
            <a:ext cx="8310847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0529" y="1470021"/>
            <a:ext cx="8310847" cy="33239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Tomcat8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】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jetty9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mysql5.6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jdk8【Java 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终止公共更新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idea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Maven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svn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jira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App-core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框架及代码生成工具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aesKey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采用非对称加密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【16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32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位字符，经过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base64+rsa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加密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数据部分采用对称加密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【base64+aes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加密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39048" y="242463"/>
            <a:ext cx="4204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6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9942" y="76439"/>
            <a:ext cx="8229600" cy="857250"/>
          </a:xfrm>
        </p:spPr>
        <p:txBody>
          <a:bodyPr/>
          <a:lstStyle/>
          <a:p>
            <a:r>
              <a:rPr lang="en-US" altLang="zh-CN" dirty="0" smtClean="0"/>
              <a:t>SQL</a:t>
            </a:r>
            <a:r>
              <a:rPr lang="zh-CN" altLang="en-US" dirty="0" smtClean="0"/>
              <a:t>注入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50082"/>
            <a:ext cx="8229600" cy="2955795"/>
          </a:xfrm>
        </p:spPr>
        <p:txBody>
          <a:bodyPr/>
          <a:lstStyle/>
          <a:p>
            <a:r>
              <a:rPr lang="en-US" altLang="zh-CN" b="0" dirty="0"/>
              <a:t>SELECT * FROM A WHERE a</a:t>
            </a:r>
            <a:r>
              <a:rPr lang="en-US" altLang="zh-CN" b="0" dirty="0" smtClean="0"/>
              <a:t>=</a:t>
            </a:r>
            <a:r>
              <a:rPr lang="zh-CN" altLang="en-US" b="0" dirty="0" smtClean="0"/>
              <a:t>？</a:t>
            </a:r>
            <a:endParaRPr lang="en-US" altLang="zh-CN" b="0" dirty="0" smtClean="0"/>
          </a:p>
          <a:p>
            <a:pPr lvl="1"/>
            <a:r>
              <a:rPr lang="zh-CN" altLang="en-US" b="0" dirty="0" smtClean="0"/>
              <a:t>参数：</a:t>
            </a:r>
            <a:r>
              <a:rPr lang="en-US" altLang="zh-CN" b="0" dirty="0" smtClean="0"/>
              <a:t>'1' </a:t>
            </a:r>
            <a:r>
              <a:rPr lang="en-US" altLang="zh-CN" b="0" dirty="0"/>
              <a:t>or </a:t>
            </a:r>
            <a:r>
              <a:rPr lang="en-US" altLang="zh-CN" b="0" dirty="0" smtClean="0"/>
              <a:t>'1'='1'</a:t>
            </a:r>
          </a:p>
          <a:p>
            <a:endParaRPr lang="zh-CN" altLang="en-US" dirty="0"/>
          </a:p>
          <a:p>
            <a:r>
              <a:rPr lang="en-US" altLang="zh-CN" dirty="0" smtClean="0"/>
              <a:t>Delete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17786" y="1921716"/>
            <a:ext cx="4279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C000"/>
                </a:solidFill>
              </a:rPr>
              <a:t>转义字符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r>
              <a:rPr lang="en-US" altLang="zh-CN" b="1" dirty="0" smtClean="0">
                <a:solidFill>
                  <a:srgbClr val="FFC000"/>
                </a:solidFill>
              </a:rPr>
              <a:t>SELECT </a:t>
            </a:r>
            <a:r>
              <a:rPr lang="en-US" altLang="zh-CN" b="1" dirty="0">
                <a:solidFill>
                  <a:srgbClr val="FFC000"/>
                </a:solidFill>
              </a:rPr>
              <a:t>* FROM A WHERE a= '1'' or ''1''='</a:t>
            </a:r>
            <a:r>
              <a:rPr lang="en-US" altLang="zh-CN" b="1" dirty="0" smtClean="0">
                <a:solidFill>
                  <a:srgbClr val="FFC000"/>
                </a:solidFill>
              </a:rPr>
              <a:t>'1‘</a:t>
            </a:r>
          </a:p>
          <a:p>
            <a:r>
              <a:rPr lang="zh-CN" altLang="en-US" b="1" dirty="0">
                <a:solidFill>
                  <a:srgbClr val="FFC000"/>
                </a:solidFill>
              </a:rPr>
              <a:t>或</a:t>
            </a:r>
            <a:r>
              <a:rPr lang="en-US" altLang="zh-CN" b="1" dirty="0">
                <a:solidFill>
                  <a:srgbClr val="FFC000"/>
                </a:solidFill>
              </a:rPr>
              <a:t> '1\' or \'1\'=\'1'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05200" y="3939138"/>
            <a:ext cx="5638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###druid </a:t>
            </a:r>
            <a:r>
              <a:rPr lang="en-US" altLang="zh-CN" dirty="0" err="1">
                <a:solidFill>
                  <a:srgbClr val="FFC000"/>
                </a:solidFill>
              </a:rPr>
              <a:t>WallFilter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zh-CN" altLang="en-US" dirty="0">
                <a:solidFill>
                  <a:srgbClr val="FFC000"/>
                </a:solidFill>
              </a:rPr>
              <a:t>可以防止</a:t>
            </a:r>
            <a:r>
              <a:rPr lang="en-US" altLang="zh-CN" dirty="0" err="1">
                <a:solidFill>
                  <a:srgbClr val="FFC000"/>
                </a:solidFill>
              </a:rPr>
              <a:t>sql</a:t>
            </a:r>
            <a:r>
              <a:rPr lang="zh-CN" altLang="en-US" dirty="0">
                <a:solidFill>
                  <a:srgbClr val="FFC000"/>
                </a:solidFill>
              </a:rPr>
              <a:t>注入，</a:t>
            </a:r>
            <a:r>
              <a:rPr lang="zh-CN" altLang="en-US" dirty="0" smtClean="0">
                <a:solidFill>
                  <a:srgbClr val="FFC000"/>
                </a:solidFill>
              </a:rPr>
              <a:t>可以</a:t>
            </a:r>
            <a:r>
              <a:rPr lang="zh-CN" altLang="en-US" dirty="0">
                <a:solidFill>
                  <a:srgbClr val="FFC000"/>
                </a:solidFill>
              </a:rPr>
              <a:t>设置黑白名单，并能监控记录</a:t>
            </a:r>
          </a:p>
          <a:p>
            <a:r>
              <a:rPr lang="zh-CN" altLang="en-US" dirty="0">
                <a:solidFill>
                  <a:srgbClr val="FFC000"/>
                </a:solidFill>
              </a:rPr>
              <a:t>如：</a:t>
            </a:r>
            <a:r>
              <a:rPr lang="zh-CN" altLang="en-US" dirty="0" smtClean="0">
                <a:solidFill>
                  <a:srgbClr val="FFC000"/>
                </a:solidFill>
              </a:rPr>
              <a:t>允许或拒绝访问</a:t>
            </a:r>
            <a:r>
              <a:rPr lang="zh-CN" altLang="en-US" dirty="0">
                <a:solidFill>
                  <a:srgbClr val="FFC000"/>
                </a:solidFill>
              </a:rPr>
              <a:t>的</a:t>
            </a:r>
            <a:r>
              <a:rPr lang="en-US" altLang="zh-CN" dirty="0">
                <a:solidFill>
                  <a:srgbClr val="FFC000"/>
                </a:solidFill>
              </a:rPr>
              <a:t>schema</a:t>
            </a:r>
            <a:r>
              <a:rPr lang="zh-CN" altLang="en-US" dirty="0">
                <a:solidFill>
                  <a:srgbClr val="FFC000"/>
                </a:solidFill>
              </a:rPr>
              <a:t>、</a:t>
            </a:r>
            <a:r>
              <a:rPr lang="en-US" altLang="zh-CN" dirty="0">
                <a:solidFill>
                  <a:srgbClr val="FFC000"/>
                </a:solidFill>
              </a:rPr>
              <a:t>function</a:t>
            </a:r>
            <a:r>
              <a:rPr lang="zh-CN" altLang="en-US" dirty="0">
                <a:solidFill>
                  <a:srgbClr val="FFC000"/>
                </a:solidFill>
              </a:rPr>
              <a:t>、</a:t>
            </a:r>
            <a:r>
              <a:rPr lang="en-US" altLang="zh-CN" dirty="0">
                <a:solidFill>
                  <a:srgbClr val="FFC000"/>
                </a:solidFill>
              </a:rPr>
              <a:t>variable</a:t>
            </a:r>
          </a:p>
        </p:txBody>
      </p:sp>
      <p:sp>
        <p:nvSpPr>
          <p:cNvPr id="6" name="矩形 5"/>
          <p:cNvSpPr/>
          <p:nvPr/>
        </p:nvSpPr>
        <p:spPr>
          <a:xfrm>
            <a:off x="4097542" y="311627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err="1">
                <a:solidFill>
                  <a:srgbClr val="FFC000"/>
                </a:solidFill>
              </a:rPr>
              <a:t>mybatis</a:t>
            </a:r>
            <a:r>
              <a:rPr lang="en-US" altLang="zh-CN" b="1" dirty="0">
                <a:solidFill>
                  <a:srgbClr val="FFC000"/>
                </a:solidFill>
              </a:rPr>
              <a:t> </a:t>
            </a:r>
            <a:r>
              <a:rPr lang="zh-CN" altLang="en-US" b="1" dirty="0">
                <a:solidFill>
                  <a:srgbClr val="FFC000"/>
                </a:solidFill>
              </a:rPr>
              <a:t>对于</a:t>
            </a:r>
            <a:r>
              <a:rPr lang="en-US" altLang="zh-CN" b="1" dirty="0" err="1">
                <a:solidFill>
                  <a:srgbClr val="FFC000"/>
                </a:solidFill>
              </a:rPr>
              <a:t>sql</a:t>
            </a:r>
            <a:r>
              <a:rPr lang="zh-CN" altLang="en-US" b="1" dirty="0">
                <a:solidFill>
                  <a:srgbClr val="FFC000"/>
                </a:solidFill>
              </a:rPr>
              <a:t>注入的解决方案：</a:t>
            </a:r>
          </a:p>
          <a:p>
            <a:r>
              <a:rPr lang="zh-CN" altLang="en-US" b="1" dirty="0">
                <a:solidFill>
                  <a:srgbClr val="FFC000"/>
                </a:solidFill>
              </a:rPr>
              <a:t>避免使用</a:t>
            </a:r>
            <a:r>
              <a:rPr lang="en-US" altLang="zh-CN" b="1" dirty="0">
                <a:solidFill>
                  <a:srgbClr val="FFC000"/>
                </a:solidFill>
              </a:rPr>
              <a:t>$</a:t>
            </a:r>
            <a:r>
              <a:rPr lang="zh-CN" altLang="en-US" b="1" dirty="0">
                <a:solidFill>
                  <a:srgbClr val="FFC000"/>
                </a:solidFill>
              </a:rPr>
              <a:t>写法</a:t>
            </a:r>
            <a:r>
              <a:rPr lang="en-US" altLang="zh-CN" b="1" dirty="0">
                <a:solidFill>
                  <a:srgbClr val="FFC000"/>
                </a:solidFill>
              </a:rPr>
              <a:t>,</a:t>
            </a:r>
            <a:r>
              <a:rPr lang="zh-CN" altLang="en-US" b="1" dirty="0">
                <a:solidFill>
                  <a:srgbClr val="FFC000"/>
                </a:solidFill>
              </a:rPr>
              <a:t>使用</a:t>
            </a:r>
            <a:r>
              <a:rPr lang="en-US" altLang="zh-CN" b="1" dirty="0">
                <a:solidFill>
                  <a:srgbClr val="FFC000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12879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表达式引擎</a:t>
            </a:r>
            <a:r>
              <a:rPr lang="en-US" altLang="zh-CN" dirty="0" err="1" smtClean="0"/>
              <a:t>jexl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b="0" dirty="0"/>
              <a:t>表达式</a:t>
            </a:r>
            <a:r>
              <a:rPr lang="zh-CN" altLang="en-US" b="0" dirty="0" smtClean="0"/>
              <a:t>引擎</a:t>
            </a:r>
            <a:endParaRPr lang="en-US" altLang="zh-CN" b="0" dirty="0" smtClean="0"/>
          </a:p>
          <a:p>
            <a:pPr lvl="1"/>
            <a:r>
              <a:rPr lang="zh-CN" altLang="en-US" dirty="0"/>
              <a:t>初始化</a:t>
            </a:r>
            <a:r>
              <a:rPr lang="en-US" altLang="zh-CN" dirty="0"/>
              <a:t>-</a:t>
            </a:r>
            <a:r>
              <a:rPr lang="zh-CN" altLang="en-US" dirty="0"/>
              <a:t>单例</a:t>
            </a:r>
            <a:endParaRPr lang="en-US" altLang="zh-CN" dirty="0"/>
          </a:p>
          <a:p>
            <a:pPr lvl="1"/>
            <a:r>
              <a:rPr lang="zh-CN" altLang="en-US" b="0" dirty="0" smtClean="0"/>
              <a:t>验证表达式</a:t>
            </a:r>
            <a:endParaRPr lang="en-US" altLang="zh-CN" b="0" dirty="0" smtClean="0"/>
          </a:p>
          <a:p>
            <a:pPr lvl="1"/>
            <a:r>
              <a:rPr lang="zh-CN" altLang="en-US" b="0" dirty="0" smtClean="0"/>
              <a:t>解析元数据也就是变量</a:t>
            </a:r>
            <a:endParaRPr lang="en-US" altLang="zh-CN" b="0" dirty="0" smtClean="0"/>
          </a:p>
          <a:p>
            <a:pPr lvl="1"/>
            <a:r>
              <a:rPr lang="zh-CN" altLang="en-US" b="0" dirty="0" smtClean="0"/>
              <a:t>计算</a:t>
            </a:r>
            <a:endParaRPr lang="en-US" altLang="zh-CN" b="0" dirty="0" smtClean="0"/>
          </a:p>
          <a:p>
            <a:pPr lvl="1"/>
            <a:r>
              <a:rPr lang="zh-CN" altLang="en-US" dirty="0"/>
              <a:t>缓存</a:t>
            </a:r>
            <a:endParaRPr lang="en-US" altLang="zh-CN" b="0" dirty="0" smtClean="0"/>
          </a:p>
          <a:p>
            <a:endParaRPr lang="en-US" altLang="zh-CN" b="0" dirty="0"/>
          </a:p>
          <a:p>
            <a:r>
              <a:rPr lang="zh-CN" altLang="en-US" b="0" dirty="0" smtClean="0"/>
              <a:t>动态解析表达式元数据，并缓存</a:t>
            </a:r>
            <a:endParaRPr lang="zh-CN" alt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0614"/>
            <a:ext cx="12296776" cy="2064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870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4255" y="157386"/>
            <a:ext cx="9109745" cy="464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9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积分商业价值表现图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00166" y="1660915"/>
            <a:ext cx="6643734" cy="3750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1F497D"/>
                </a:solidFill>
              </a:rPr>
              <a:t>积分商业价值</a:t>
            </a:r>
            <a:endParaRPr lang="zh-CN" altLang="en-US" dirty="0">
              <a:solidFill>
                <a:srgbClr val="1F497D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500166" y="2839643"/>
            <a:ext cx="1785950" cy="32147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prstClr val="black"/>
                </a:solidFill>
              </a:rPr>
              <a:t>增加</a:t>
            </a:r>
            <a:r>
              <a:rPr lang="zh-CN" altLang="en-US" b="1" dirty="0" smtClean="0">
                <a:solidFill>
                  <a:srgbClr val="FF0000"/>
                </a:solidFill>
              </a:rPr>
              <a:t>用户黏性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428992" y="2839643"/>
            <a:ext cx="2357454" cy="32147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prstClr val="black"/>
                </a:solidFill>
              </a:rPr>
              <a:t>了解用户的</a:t>
            </a:r>
            <a:r>
              <a:rPr lang="zh-CN" altLang="en-US" b="1" dirty="0" smtClean="0">
                <a:solidFill>
                  <a:srgbClr val="FF0000"/>
                </a:solidFill>
              </a:rPr>
              <a:t>诚信度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215074" y="2839643"/>
            <a:ext cx="1928826" cy="32147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prstClr val="black"/>
                </a:solidFill>
              </a:rPr>
              <a:t>满足用户</a:t>
            </a:r>
            <a:r>
              <a:rPr lang="zh-CN" altLang="en-US" b="1" dirty="0" smtClean="0">
                <a:solidFill>
                  <a:srgbClr val="FF0000"/>
                </a:solidFill>
              </a:rPr>
              <a:t>虚荣心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571604" y="3536165"/>
            <a:ext cx="6500858" cy="32147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prstClr val="black"/>
                </a:solidFill>
              </a:rPr>
              <a:t>让用户按</a:t>
            </a:r>
            <a:r>
              <a:rPr lang="zh-CN" altLang="en-US" dirty="0">
                <a:solidFill>
                  <a:prstClr val="black"/>
                </a:solidFill>
              </a:rPr>
              <a:t>产品提供者想要的方式去使用产品</a:t>
            </a:r>
          </a:p>
        </p:txBody>
      </p:sp>
      <p:sp>
        <p:nvSpPr>
          <p:cNvPr id="10" name="下箭头 9"/>
          <p:cNvSpPr/>
          <p:nvPr/>
        </p:nvSpPr>
        <p:spPr>
          <a:xfrm>
            <a:off x="4500562" y="2143142"/>
            <a:ext cx="214314" cy="696521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2214546" y="2089563"/>
            <a:ext cx="214314" cy="696521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7000892" y="2143142"/>
            <a:ext cx="214314" cy="696521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5857884" y="2089544"/>
            <a:ext cx="285752" cy="1393041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571604" y="4229585"/>
            <a:ext cx="6500858" cy="32147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prstClr val="black"/>
                </a:solidFill>
              </a:rPr>
              <a:t>开发具有商业价值的</a:t>
            </a:r>
            <a:r>
              <a:rPr lang="zh-CN" altLang="en-US" b="1" dirty="0" smtClean="0">
                <a:solidFill>
                  <a:srgbClr val="FF0000"/>
                </a:solidFill>
              </a:rPr>
              <a:t>增值服务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25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87475"/>
            <a:ext cx="8229600" cy="58936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排名汇总规则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zh-CN" dirty="0"/>
              <a:t>数据汇总：原始数据</a:t>
            </a:r>
            <a:r>
              <a:rPr lang="en-US" altLang="zh-CN" dirty="0"/>
              <a:t>=&gt;</a:t>
            </a:r>
            <a:r>
              <a:rPr lang="zh-CN" altLang="zh-CN" dirty="0"/>
              <a:t>天</a:t>
            </a:r>
            <a:r>
              <a:rPr lang="en-US" altLang="zh-CN" dirty="0"/>
              <a:t>=&gt;</a:t>
            </a:r>
            <a:r>
              <a:rPr lang="zh-CN" altLang="zh-CN" dirty="0"/>
              <a:t>周</a:t>
            </a:r>
            <a:r>
              <a:rPr lang="en-US" altLang="zh-CN" dirty="0"/>
              <a:t>=&gt;</a:t>
            </a:r>
            <a:r>
              <a:rPr lang="zh-CN" altLang="zh-CN" dirty="0"/>
              <a:t>月</a:t>
            </a:r>
            <a:r>
              <a:rPr lang="en-US" altLang="zh-CN" dirty="0"/>
              <a:t>=&gt;</a:t>
            </a:r>
            <a:r>
              <a:rPr lang="zh-CN" altLang="zh-CN" dirty="0"/>
              <a:t>总计</a:t>
            </a:r>
          </a:p>
          <a:p>
            <a:r>
              <a:rPr lang="en-US" altLang="zh-CN" dirty="0" smtClean="0"/>
              <a:t>base</a:t>
            </a:r>
            <a:r>
              <a:rPr lang="en-US" altLang="zh-CN" dirty="0"/>
              <a:t>=&gt;day=&gt;week=&gt;month=&gt;</a:t>
            </a:r>
            <a:r>
              <a:rPr lang="en-US" altLang="zh-CN" dirty="0" smtClean="0"/>
              <a:t>total</a:t>
            </a:r>
          </a:p>
          <a:p>
            <a:endParaRPr lang="en-US" altLang="zh-CN" dirty="0"/>
          </a:p>
          <a:p>
            <a:r>
              <a:rPr lang="zh-CN" altLang="zh-CN" dirty="0"/>
              <a:t>可以按照顺序汇总，也可以跳过汇总，如周数据，可以来源于原始数据、也可以</a:t>
            </a:r>
            <a:r>
              <a:rPr lang="zh-CN" altLang="zh-CN" dirty="0" smtClean="0"/>
              <a:t>来源于</a:t>
            </a:r>
            <a:r>
              <a:rPr lang="zh-CN" altLang="en-US" dirty="0" smtClean="0"/>
              <a:t>天</a:t>
            </a:r>
            <a:r>
              <a:rPr lang="zh-CN" altLang="zh-CN" dirty="0" smtClean="0"/>
              <a:t>数据。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zh-CN" dirty="0"/>
              <a:t>来源是</a:t>
            </a:r>
            <a:r>
              <a:rPr lang="en-US" altLang="zh-CN" dirty="0"/>
              <a:t>base</a:t>
            </a:r>
            <a:r>
              <a:rPr lang="zh-CN" altLang="zh-CN" dirty="0"/>
              <a:t>的可以实时排名；来源于天以上</a:t>
            </a:r>
            <a:r>
              <a:rPr lang="zh-CN" altLang="zh-CN" dirty="0" smtClean="0"/>
              <a:t>的</a:t>
            </a:r>
            <a:r>
              <a:rPr lang="zh-CN" altLang="en-US" dirty="0" smtClean="0"/>
              <a:t>统计数据</a:t>
            </a:r>
            <a:r>
              <a:rPr lang="zh-CN" altLang="zh-CN" dirty="0" smtClean="0"/>
              <a:t>每天</a:t>
            </a:r>
            <a:r>
              <a:rPr lang="zh-CN" altLang="zh-CN" dirty="0"/>
              <a:t>排名；只要有一条天数据，就有周数据</a:t>
            </a:r>
            <a:r>
              <a:rPr lang="zh-CN" altLang="zh-CN" dirty="0" smtClean="0"/>
              <a:t>；</a:t>
            </a:r>
            <a:r>
              <a:rPr lang="en-US" altLang="zh-CN" dirty="0" smtClean="0"/>
              <a:t>…</a:t>
            </a:r>
            <a:r>
              <a:rPr lang="zh-CN" altLang="en-US" dirty="0" smtClean="0"/>
              <a:t>保证实时和最终一致</a:t>
            </a:r>
            <a:endParaRPr lang="zh-CN" altLang="zh-CN" dirty="0"/>
          </a:p>
          <a:p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06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横表纵表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最新数据表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 smtClean="0"/>
              <a:t>横</a:t>
            </a:r>
            <a:r>
              <a:rPr lang="zh-CN" altLang="en-US" b="0" dirty="0"/>
              <a:t>表：开发工作多，查询更容易；纵表开发容易，查询复杂</a:t>
            </a:r>
          </a:p>
          <a:p>
            <a:r>
              <a:rPr lang="zh-CN" altLang="en-US" b="0" dirty="0"/>
              <a:t>横表带来问题是，</a:t>
            </a:r>
            <a:r>
              <a:rPr lang="en-US" altLang="zh-CN" b="0" dirty="0" err="1"/>
              <a:t>innodb</a:t>
            </a:r>
            <a:r>
              <a:rPr lang="zh-CN" altLang="en-US" b="0" dirty="0"/>
              <a:t>行级锁，不能并发更新，需要锁同步</a:t>
            </a:r>
          </a:p>
          <a:p>
            <a:endParaRPr lang="zh-CN" alt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03" y="2247714"/>
            <a:ext cx="8047037" cy="405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733768"/>
            <a:ext cx="9293369" cy="2214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710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性能优化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b="0" dirty="0"/>
              <a:t>性能：</a:t>
            </a:r>
            <a:r>
              <a:rPr lang="en-US" altLang="zh-CN" b="0" dirty="0" err="1"/>
              <a:t>fastjson</a:t>
            </a:r>
            <a:r>
              <a:rPr lang="zh-CN" altLang="en-US" b="0" dirty="0"/>
              <a:t>、</a:t>
            </a:r>
            <a:r>
              <a:rPr lang="en-US" altLang="zh-CN" b="0" dirty="0"/>
              <a:t>druid</a:t>
            </a:r>
            <a:r>
              <a:rPr lang="zh-CN" altLang="en-US" b="0" dirty="0"/>
              <a:t>连接池、</a:t>
            </a:r>
            <a:r>
              <a:rPr lang="en-US" altLang="zh-CN" b="0" dirty="0" err="1"/>
              <a:t>logback</a:t>
            </a:r>
            <a:r>
              <a:rPr lang="zh-CN" altLang="en-US" b="0" dirty="0"/>
              <a:t>、缓存、</a:t>
            </a:r>
            <a:r>
              <a:rPr lang="zh-CN" altLang="en-US" b="0" dirty="0" smtClean="0"/>
              <a:t>队列</a:t>
            </a:r>
            <a:endParaRPr lang="en-US" altLang="zh-CN" b="0" dirty="0" smtClean="0"/>
          </a:p>
          <a:p>
            <a:endParaRPr lang="en-US" altLang="zh-CN" b="0" dirty="0"/>
          </a:p>
          <a:p>
            <a:r>
              <a:rPr lang="zh-CN" altLang="en-US" b="0" dirty="0"/>
              <a:t>内存溢出问题</a:t>
            </a:r>
            <a:r>
              <a:rPr lang="zh-CN" altLang="en-US" b="0" dirty="0" smtClean="0"/>
              <a:t>处理</a:t>
            </a:r>
            <a:endParaRPr lang="en-US" altLang="zh-CN" b="0" dirty="0" smtClean="0"/>
          </a:p>
          <a:p>
            <a:endParaRPr lang="en-US" altLang="zh-CN" b="0" dirty="0"/>
          </a:p>
          <a:p>
            <a:r>
              <a:rPr lang="zh-CN" altLang="en-US" b="0" dirty="0" smtClean="0"/>
              <a:t>滚动文件记录</a:t>
            </a:r>
            <a:endParaRPr lang="en-US" altLang="zh-CN" b="0" dirty="0" smtClean="0"/>
          </a:p>
          <a:p>
            <a:r>
              <a:rPr lang="en-US" altLang="zh-CN" b="0" dirty="0"/>
              <a:t>UUID</a:t>
            </a:r>
            <a:r>
              <a:rPr lang="zh-CN" altLang="en-US" b="0" dirty="0"/>
              <a:t>性能</a:t>
            </a:r>
            <a:r>
              <a:rPr lang="zh-CN" altLang="en-US" b="0" dirty="0" smtClean="0"/>
              <a:t>优化，重排序</a:t>
            </a:r>
            <a:endParaRPr lang="en-US" altLang="zh-CN" b="0" dirty="0" smtClean="0"/>
          </a:p>
          <a:p>
            <a:r>
              <a:rPr lang="zh-CN" altLang="en-US" b="0" dirty="0" smtClean="0"/>
              <a:t>表分区，按照时间分区</a:t>
            </a:r>
            <a:endParaRPr lang="en-US" altLang="zh-CN" b="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55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b="0" dirty="0"/>
              <a:t>全量</a:t>
            </a:r>
            <a:r>
              <a:rPr lang="en-US" altLang="zh-CN" b="0" dirty="0"/>
              <a:t>map</a:t>
            </a:r>
            <a:r>
              <a:rPr lang="zh-CN" altLang="en-US" b="0" dirty="0"/>
              <a:t>、</a:t>
            </a:r>
            <a:r>
              <a:rPr lang="en-US" altLang="zh-CN" b="0" dirty="0" err="1"/>
              <a:t>loadingmap</a:t>
            </a:r>
            <a:r>
              <a:rPr lang="zh-CN" altLang="en-US" b="0" dirty="0"/>
              <a:t>、</a:t>
            </a:r>
            <a:r>
              <a:rPr lang="en-US" altLang="zh-CN" b="0" dirty="0"/>
              <a:t>table</a:t>
            </a:r>
            <a:r>
              <a:rPr lang="zh-CN" altLang="en-US" b="0" dirty="0"/>
              <a:t>、</a:t>
            </a:r>
            <a:r>
              <a:rPr lang="en-US" altLang="zh-CN" b="0" dirty="0"/>
              <a:t>queue</a:t>
            </a:r>
            <a:r>
              <a:rPr lang="zh-CN" altLang="en-US" b="0" dirty="0" smtClean="0"/>
              <a:t>、单例</a:t>
            </a:r>
            <a:endParaRPr lang="en-US" altLang="zh-CN" b="0" dirty="0" smtClean="0"/>
          </a:p>
          <a:p>
            <a:endParaRPr lang="en-US" altLang="zh-CN" b="0" dirty="0"/>
          </a:p>
          <a:p>
            <a:r>
              <a:rPr lang="zh-CN" altLang="en-US" b="0" dirty="0" smtClean="0"/>
              <a:t>产品动作指标，全量缓存</a:t>
            </a:r>
            <a:r>
              <a:rPr lang="en-US" altLang="zh-CN" b="0" dirty="0" smtClean="0"/>
              <a:t>【</a:t>
            </a:r>
            <a:r>
              <a:rPr lang="zh-CN" altLang="en-US" b="0" dirty="0" smtClean="0"/>
              <a:t>数据量小</a:t>
            </a:r>
            <a:r>
              <a:rPr lang="en-US" altLang="zh-CN" b="0" dirty="0" smtClean="0"/>
              <a:t>】</a:t>
            </a:r>
          </a:p>
          <a:p>
            <a:r>
              <a:rPr lang="zh-CN" altLang="en-US" b="0" dirty="0" smtClean="0"/>
              <a:t>延迟加载</a:t>
            </a:r>
            <a:r>
              <a:rPr lang="en-US" altLang="zh-CN" b="0" dirty="0" smtClean="0"/>
              <a:t>【</a:t>
            </a:r>
            <a:r>
              <a:rPr lang="zh-CN" altLang="en-US" b="0" dirty="0" smtClean="0"/>
              <a:t>数据量大的</a:t>
            </a:r>
            <a:r>
              <a:rPr lang="en-US" altLang="zh-CN" b="0" dirty="0" smtClean="0"/>
              <a:t>】</a:t>
            </a:r>
            <a:r>
              <a:rPr lang="zh-CN" altLang="en-US" b="0" dirty="0" smtClean="0"/>
              <a:t>，如最新数据、每日限额、项目动作数据；活跃用户的数据在内存</a:t>
            </a:r>
            <a:endParaRPr lang="en-US" altLang="zh-CN" b="0" dirty="0" smtClean="0"/>
          </a:p>
          <a:p>
            <a:endParaRPr lang="en-US" altLang="zh-CN" b="0" dirty="0" smtClean="0"/>
          </a:p>
          <a:p>
            <a:r>
              <a:rPr lang="en-US" altLang="zh-CN" b="0" dirty="0" err="1" smtClean="0"/>
              <a:t>Rsa</a:t>
            </a:r>
            <a:r>
              <a:rPr lang="zh-CN" altLang="en-US" b="0" dirty="0" smtClean="0"/>
              <a:t>非对称解密</a:t>
            </a:r>
            <a:r>
              <a:rPr lang="en-US" altLang="zh-CN" b="0" dirty="0" smtClean="0"/>
              <a:t>key</a:t>
            </a:r>
            <a:r>
              <a:rPr lang="zh-CN" altLang="en-US" b="0" dirty="0" smtClean="0"/>
              <a:t>的缓存</a:t>
            </a:r>
            <a:endParaRPr lang="en-US" altLang="zh-CN" b="0" dirty="0" smtClean="0"/>
          </a:p>
          <a:p>
            <a:pPr lvl="1"/>
            <a:r>
              <a:rPr lang="zh-CN" altLang="en-US" dirty="0" smtClean="0"/>
              <a:t>解密后的</a:t>
            </a:r>
            <a:r>
              <a:rPr lang="en-US" altLang="zh-CN" dirty="0" smtClean="0"/>
              <a:t>key</a:t>
            </a:r>
            <a:r>
              <a:rPr lang="zh-CN" altLang="en-US" dirty="0" smtClean="0"/>
              <a:t>缓存，减少每次解密的时间成本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要求客户端，请求</a:t>
            </a:r>
            <a:r>
              <a:rPr lang="en-US" altLang="zh-CN" dirty="0" smtClean="0"/>
              <a:t>key</a:t>
            </a:r>
            <a:r>
              <a:rPr lang="zh-CN" altLang="en-US" dirty="0" smtClean="0"/>
              <a:t>不要总变化；</a:t>
            </a:r>
            <a:endParaRPr lang="en-US" altLang="zh-CN" dirty="0" smtClean="0"/>
          </a:p>
          <a:p>
            <a:r>
              <a:rPr lang="zh-CN" altLang="en-US" dirty="0" smtClean="0"/>
              <a:t>表达式解析的缓存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节省表达式解析时间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93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UUID_GENERATOR</a:t>
            </a:r>
          </a:p>
          <a:p>
            <a:pPr lvl="1"/>
            <a:r>
              <a:rPr lang="zh-CN" altLang="en-US" dirty="0" smtClean="0"/>
              <a:t>只初始化一次，不能方法调用时每次都初始化</a:t>
            </a:r>
            <a:endParaRPr lang="en-US" altLang="zh-CN" dirty="0" smtClean="0"/>
          </a:p>
          <a:p>
            <a:r>
              <a:rPr lang="zh-CN" altLang="en-US" dirty="0" smtClean="0"/>
              <a:t>表达式引擎</a:t>
            </a:r>
            <a:endParaRPr lang="en-US" altLang="zh-CN" dirty="0" smtClean="0"/>
          </a:p>
          <a:p>
            <a:r>
              <a:rPr lang="en-US" altLang="zh-CN" dirty="0" smtClean="0"/>
              <a:t>RSA</a:t>
            </a:r>
          </a:p>
          <a:p>
            <a:endParaRPr lang="en-US" altLang="zh-CN" dirty="0"/>
          </a:p>
          <a:p>
            <a:r>
              <a:rPr lang="zh-CN" altLang="en-US" dirty="0"/>
              <a:t>内存泄露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08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6919"/>
            <a:ext cx="8229600" cy="857250"/>
          </a:xfrm>
        </p:spPr>
        <p:txBody>
          <a:bodyPr/>
          <a:lstStyle/>
          <a:p>
            <a:r>
              <a:rPr lang="zh-CN" altLang="en-US" dirty="0" smtClean="0"/>
              <a:t>内存溢出分析案例</a:t>
            </a:r>
            <a:r>
              <a:rPr lang="en-US" altLang="zh-CN" dirty="0" smtClean="0"/>
              <a:t>.</a:t>
            </a:r>
            <a:r>
              <a:rPr lang="zh-CN" altLang="en-US" dirty="0" smtClean="0"/>
              <a:t>弯路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50082"/>
            <a:ext cx="8229600" cy="1929681"/>
          </a:xfrm>
        </p:spPr>
        <p:txBody>
          <a:bodyPr/>
          <a:lstStyle/>
          <a:p>
            <a:r>
              <a:rPr lang="zh-CN" altLang="en-US" dirty="0" smtClean="0"/>
              <a:t>一般分析，自己写的对象增减情况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如：过滤</a:t>
            </a:r>
            <a:r>
              <a:rPr lang="en-US" altLang="zh-CN" dirty="0" err="1" smtClean="0"/>
              <a:t>com.ysg</a:t>
            </a:r>
            <a:r>
              <a:rPr lang="zh-CN" altLang="en-US" dirty="0" smtClean="0"/>
              <a:t>开头的包</a:t>
            </a:r>
            <a:endParaRPr lang="en-US" altLang="zh-CN" dirty="0" smtClean="0"/>
          </a:p>
          <a:p>
            <a:r>
              <a:rPr lang="zh-CN" altLang="en-US" dirty="0" smtClean="0"/>
              <a:t>其实</a:t>
            </a:r>
            <a:r>
              <a:rPr lang="en-US" altLang="zh-CN" dirty="0" err="1" smtClean="0"/>
              <a:t>rsa</a:t>
            </a:r>
            <a:r>
              <a:rPr lang="zh-CN" altLang="en-US" dirty="0" smtClean="0"/>
              <a:t>解密的溢出，是</a:t>
            </a:r>
            <a:r>
              <a:rPr lang="en-US" altLang="zh-CN" dirty="0" err="1" smtClean="0"/>
              <a:t>java.security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7928"/>
            <a:ext cx="9144000" cy="394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58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1480" y="1024891"/>
            <a:ext cx="8229600" cy="3394472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b="0" dirty="0"/>
              <a:t>开发框架完善复用</a:t>
            </a:r>
            <a:r>
              <a:rPr lang="zh-CN" altLang="en-US" b="0" dirty="0" smtClean="0"/>
              <a:t>；</a:t>
            </a:r>
            <a:endParaRPr lang="en-US" altLang="zh-CN" b="0" dirty="0" smtClean="0"/>
          </a:p>
          <a:p>
            <a:pPr lvl="1"/>
            <a:r>
              <a:rPr lang="zh-CN" altLang="en-US" b="0" dirty="0" smtClean="0"/>
              <a:t>简单封装</a:t>
            </a:r>
            <a:r>
              <a:rPr lang="zh-CN" altLang="en-US" b="0" dirty="0"/>
              <a:t>的零配置服务框架</a:t>
            </a:r>
          </a:p>
          <a:p>
            <a:r>
              <a:rPr lang="zh-CN" altLang="en-US" b="0" dirty="0"/>
              <a:t>代码生成工具、服务的封装、简单</a:t>
            </a:r>
            <a:r>
              <a:rPr lang="en-US" altLang="zh-CN" b="0" dirty="0" err="1"/>
              <a:t>rpc</a:t>
            </a:r>
            <a:r>
              <a:rPr lang="zh-CN" altLang="en-US" b="0" dirty="0"/>
              <a:t>、数据分区、任务调度、工具类</a:t>
            </a:r>
            <a:r>
              <a:rPr lang="en-US" altLang="zh-CN" b="0" dirty="0"/>
              <a:t>【</a:t>
            </a:r>
            <a:r>
              <a:rPr lang="zh-CN" altLang="en-US" b="0" dirty="0"/>
              <a:t>配置文件、比如滚动文件</a:t>
            </a:r>
            <a:r>
              <a:rPr lang="en-US" altLang="zh-CN" b="0" dirty="0"/>
              <a:t>】</a:t>
            </a:r>
          </a:p>
          <a:p>
            <a:r>
              <a:rPr lang="zh-CN" altLang="en-US" b="0" dirty="0"/>
              <a:t>自身监控、队列监控</a:t>
            </a:r>
            <a:r>
              <a:rPr lang="zh-CN" altLang="en-US" b="0" dirty="0" smtClean="0"/>
              <a:t>、</a:t>
            </a:r>
            <a:r>
              <a:rPr lang="en-US" altLang="zh-CN" b="0" dirty="0" err="1" smtClean="0"/>
              <a:t>sql</a:t>
            </a:r>
            <a:r>
              <a:rPr lang="zh-CN" altLang="en-US" b="0" dirty="0" smtClean="0"/>
              <a:t>监控、</a:t>
            </a:r>
            <a:endParaRPr lang="en-US" altLang="zh-CN" b="0" dirty="0" smtClean="0"/>
          </a:p>
          <a:p>
            <a:r>
              <a:rPr lang="zh-CN" altLang="en-US" b="0" dirty="0" smtClean="0"/>
              <a:t>在线</a:t>
            </a:r>
            <a:r>
              <a:rPr lang="zh-CN" altLang="en-US" b="0" dirty="0"/>
              <a:t>配置马上</a:t>
            </a:r>
            <a:r>
              <a:rPr lang="zh-CN" altLang="en-US" b="0" dirty="0" smtClean="0"/>
              <a:t>生效</a:t>
            </a:r>
            <a:endParaRPr lang="en-US" altLang="zh-CN" b="0" dirty="0" smtClean="0"/>
          </a:p>
          <a:p>
            <a:r>
              <a:rPr lang="zh-CN" altLang="en-US" b="0" dirty="0" smtClean="0"/>
              <a:t>表达式</a:t>
            </a:r>
            <a:r>
              <a:rPr lang="zh-CN" altLang="en-US" b="0" dirty="0"/>
              <a:t>引擎</a:t>
            </a:r>
            <a:r>
              <a:rPr lang="en-US" altLang="zh-CN" b="0" dirty="0"/>
              <a:t>【</a:t>
            </a:r>
            <a:r>
              <a:rPr lang="zh-CN" altLang="en-US" b="0" dirty="0"/>
              <a:t>解析变量、计算</a:t>
            </a:r>
            <a:r>
              <a:rPr lang="en-US" altLang="zh-CN" b="0" dirty="0"/>
              <a:t>】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159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>
            <a:off x="3332745" y="3412415"/>
            <a:ext cx="2751467" cy="524405"/>
          </a:xfrm>
          <a:custGeom>
            <a:avLst/>
            <a:gdLst>
              <a:gd name="connsiteX0" fmla="*/ 71787 w 2751467"/>
              <a:gd name="connsiteY0" fmla="*/ 238613 h 524405"/>
              <a:gd name="connsiteX1" fmla="*/ 14637 w 2751467"/>
              <a:gd name="connsiteY1" fmla="*/ 438638 h 524405"/>
              <a:gd name="connsiteX2" fmla="*/ 309912 w 2751467"/>
              <a:gd name="connsiteY2" fmla="*/ 190988 h 524405"/>
              <a:gd name="connsiteX3" fmla="*/ 147987 w 2751467"/>
              <a:gd name="connsiteY3" fmla="*/ 505313 h 524405"/>
              <a:gd name="connsiteX4" fmla="*/ 471837 w 2751467"/>
              <a:gd name="connsiteY4" fmla="*/ 152888 h 524405"/>
              <a:gd name="connsiteX5" fmla="*/ 538512 w 2751467"/>
              <a:gd name="connsiteY5" fmla="*/ 505313 h 524405"/>
              <a:gd name="connsiteX6" fmla="*/ 719487 w 2751467"/>
              <a:gd name="connsiteY6" fmla="*/ 143363 h 524405"/>
              <a:gd name="connsiteX7" fmla="*/ 852837 w 2751467"/>
              <a:gd name="connsiteY7" fmla="*/ 505313 h 524405"/>
              <a:gd name="connsiteX8" fmla="*/ 1014762 w 2751467"/>
              <a:gd name="connsiteY8" fmla="*/ 143363 h 524405"/>
              <a:gd name="connsiteX9" fmla="*/ 1167162 w 2751467"/>
              <a:gd name="connsiteY9" fmla="*/ 476738 h 524405"/>
              <a:gd name="connsiteX10" fmla="*/ 1271937 w 2751467"/>
              <a:gd name="connsiteY10" fmla="*/ 162413 h 524405"/>
              <a:gd name="connsiteX11" fmla="*/ 1367187 w 2751467"/>
              <a:gd name="connsiteY11" fmla="*/ 486263 h 524405"/>
              <a:gd name="connsiteX12" fmla="*/ 1452912 w 2751467"/>
              <a:gd name="connsiteY12" fmla="*/ 124313 h 524405"/>
              <a:gd name="connsiteX13" fmla="*/ 1681512 w 2751467"/>
              <a:gd name="connsiteY13" fmla="*/ 524363 h 524405"/>
              <a:gd name="connsiteX14" fmla="*/ 1748187 w 2751467"/>
              <a:gd name="connsiteY14" fmla="*/ 95738 h 524405"/>
              <a:gd name="connsiteX15" fmla="*/ 2043462 w 2751467"/>
              <a:gd name="connsiteY15" fmla="*/ 467213 h 524405"/>
              <a:gd name="connsiteX16" fmla="*/ 2024412 w 2751467"/>
              <a:gd name="connsiteY16" fmla="*/ 38588 h 524405"/>
              <a:gd name="connsiteX17" fmla="*/ 2291112 w 2751467"/>
              <a:gd name="connsiteY17" fmla="*/ 467213 h 524405"/>
              <a:gd name="connsiteX18" fmla="*/ 2272062 w 2751467"/>
              <a:gd name="connsiteY18" fmla="*/ 488 h 524405"/>
              <a:gd name="connsiteX19" fmla="*/ 2538762 w 2751467"/>
              <a:gd name="connsiteY19" fmla="*/ 371963 h 524405"/>
              <a:gd name="connsiteX20" fmla="*/ 2529237 w 2751467"/>
              <a:gd name="connsiteY20" fmla="*/ 67163 h 524405"/>
              <a:gd name="connsiteX21" fmla="*/ 2738787 w 2751467"/>
              <a:gd name="connsiteY21" fmla="*/ 400538 h 524405"/>
              <a:gd name="connsiteX22" fmla="*/ 2710212 w 2751467"/>
              <a:gd name="connsiteY22" fmla="*/ 29063 h 5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751467" h="524405">
                <a:moveTo>
                  <a:pt x="71787" y="238613"/>
                </a:moveTo>
                <a:cubicBezTo>
                  <a:pt x="23368" y="342594"/>
                  <a:pt x="-25050" y="446575"/>
                  <a:pt x="14637" y="438638"/>
                </a:cubicBezTo>
                <a:cubicBezTo>
                  <a:pt x="54324" y="430701"/>
                  <a:pt x="287687" y="179876"/>
                  <a:pt x="309912" y="190988"/>
                </a:cubicBezTo>
                <a:cubicBezTo>
                  <a:pt x="332137" y="202100"/>
                  <a:pt x="121000" y="511663"/>
                  <a:pt x="147987" y="505313"/>
                </a:cubicBezTo>
                <a:cubicBezTo>
                  <a:pt x="174974" y="498963"/>
                  <a:pt x="406750" y="152888"/>
                  <a:pt x="471837" y="152888"/>
                </a:cubicBezTo>
                <a:cubicBezTo>
                  <a:pt x="536924" y="152888"/>
                  <a:pt x="497237" y="506900"/>
                  <a:pt x="538512" y="505313"/>
                </a:cubicBezTo>
                <a:cubicBezTo>
                  <a:pt x="579787" y="503726"/>
                  <a:pt x="667100" y="143363"/>
                  <a:pt x="719487" y="143363"/>
                </a:cubicBezTo>
                <a:cubicBezTo>
                  <a:pt x="771874" y="143363"/>
                  <a:pt x="803625" y="505313"/>
                  <a:pt x="852837" y="505313"/>
                </a:cubicBezTo>
                <a:cubicBezTo>
                  <a:pt x="902049" y="505313"/>
                  <a:pt x="962375" y="148125"/>
                  <a:pt x="1014762" y="143363"/>
                </a:cubicBezTo>
                <a:cubicBezTo>
                  <a:pt x="1067149" y="138601"/>
                  <a:pt x="1124300" y="473563"/>
                  <a:pt x="1167162" y="476738"/>
                </a:cubicBezTo>
                <a:cubicBezTo>
                  <a:pt x="1210024" y="479913"/>
                  <a:pt x="1238600" y="160826"/>
                  <a:pt x="1271937" y="162413"/>
                </a:cubicBezTo>
                <a:cubicBezTo>
                  <a:pt x="1305274" y="164000"/>
                  <a:pt x="1337025" y="492613"/>
                  <a:pt x="1367187" y="486263"/>
                </a:cubicBezTo>
                <a:cubicBezTo>
                  <a:pt x="1397349" y="479913"/>
                  <a:pt x="1400525" y="117963"/>
                  <a:pt x="1452912" y="124313"/>
                </a:cubicBezTo>
                <a:cubicBezTo>
                  <a:pt x="1505299" y="130663"/>
                  <a:pt x="1632300" y="529126"/>
                  <a:pt x="1681512" y="524363"/>
                </a:cubicBezTo>
                <a:cubicBezTo>
                  <a:pt x="1730725" y="519601"/>
                  <a:pt x="1687862" y="105263"/>
                  <a:pt x="1748187" y="95738"/>
                </a:cubicBezTo>
                <a:cubicBezTo>
                  <a:pt x="1808512" y="86213"/>
                  <a:pt x="1997425" y="476738"/>
                  <a:pt x="2043462" y="467213"/>
                </a:cubicBezTo>
                <a:cubicBezTo>
                  <a:pt x="2089500" y="457688"/>
                  <a:pt x="1983137" y="38588"/>
                  <a:pt x="2024412" y="38588"/>
                </a:cubicBezTo>
                <a:cubicBezTo>
                  <a:pt x="2065687" y="38588"/>
                  <a:pt x="2249837" y="473563"/>
                  <a:pt x="2291112" y="467213"/>
                </a:cubicBezTo>
                <a:cubicBezTo>
                  <a:pt x="2332387" y="460863"/>
                  <a:pt x="2230787" y="16363"/>
                  <a:pt x="2272062" y="488"/>
                </a:cubicBezTo>
                <a:cubicBezTo>
                  <a:pt x="2313337" y="-15387"/>
                  <a:pt x="2495900" y="360851"/>
                  <a:pt x="2538762" y="371963"/>
                </a:cubicBezTo>
                <a:cubicBezTo>
                  <a:pt x="2581624" y="383075"/>
                  <a:pt x="2495900" y="62401"/>
                  <a:pt x="2529237" y="67163"/>
                </a:cubicBezTo>
                <a:cubicBezTo>
                  <a:pt x="2562574" y="71925"/>
                  <a:pt x="2708625" y="406888"/>
                  <a:pt x="2738787" y="400538"/>
                </a:cubicBezTo>
                <a:cubicBezTo>
                  <a:pt x="2768949" y="394188"/>
                  <a:pt x="2739580" y="211625"/>
                  <a:pt x="2710212" y="29063"/>
                </a:cubicBez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任意多边形 1"/>
          <p:cNvSpPr/>
          <p:nvPr/>
        </p:nvSpPr>
        <p:spPr>
          <a:xfrm>
            <a:off x="323539" y="339503"/>
            <a:ext cx="1792019" cy="1020015"/>
          </a:xfrm>
          <a:custGeom>
            <a:avLst/>
            <a:gdLst>
              <a:gd name="connsiteX0" fmla="*/ 307399 w 1279908"/>
              <a:gd name="connsiteY0" fmla="*/ 232729 h 728522"/>
              <a:gd name="connsiteX1" fmla="*/ 2599 w 1279908"/>
              <a:gd name="connsiteY1" fmla="*/ 289879 h 728522"/>
              <a:gd name="connsiteX2" fmla="*/ 459799 w 1279908"/>
              <a:gd name="connsiteY2" fmla="*/ 728029 h 728522"/>
              <a:gd name="connsiteX3" fmla="*/ 1278949 w 1279908"/>
              <a:gd name="connsiteY3" fmla="*/ 194629 h 728522"/>
              <a:gd name="connsiteX4" fmla="*/ 612199 w 1279908"/>
              <a:gd name="connsiteY4" fmla="*/ 4129 h 728522"/>
              <a:gd name="connsiteX5" fmla="*/ 40699 w 1279908"/>
              <a:gd name="connsiteY5" fmla="*/ 347029 h 72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9908" h="728522">
                <a:moveTo>
                  <a:pt x="307399" y="232729"/>
                </a:moveTo>
                <a:cubicBezTo>
                  <a:pt x="142299" y="220029"/>
                  <a:pt x="-22801" y="207329"/>
                  <a:pt x="2599" y="289879"/>
                </a:cubicBezTo>
                <a:cubicBezTo>
                  <a:pt x="27999" y="372429"/>
                  <a:pt x="247074" y="743904"/>
                  <a:pt x="459799" y="728029"/>
                </a:cubicBezTo>
                <a:cubicBezTo>
                  <a:pt x="672524" y="712154"/>
                  <a:pt x="1253549" y="315279"/>
                  <a:pt x="1278949" y="194629"/>
                </a:cubicBezTo>
                <a:cubicBezTo>
                  <a:pt x="1304349" y="73979"/>
                  <a:pt x="818574" y="-21271"/>
                  <a:pt x="612199" y="4129"/>
                </a:cubicBezTo>
                <a:cubicBezTo>
                  <a:pt x="405824" y="29529"/>
                  <a:pt x="223261" y="188279"/>
                  <a:pt x="40699" y="347029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431" y="587899"/>
            <a:ext cx="101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2824180" y="1089143"/>
            <a:ext cx="3260035" cy="529173"/>
          </a:xfrm>
          <a:custGeom>
            <a:avLst/>
            <a:gdLst>
              <a:gd name="connsiteX0" fmla="*/ 0 w 2969523"/>
              <a:gd name="connsiteY0" fmla="*/ 743759 h 800909"/>
              <a:gd name="connsiteX1" fmla="*/ 704850 w 2969523"/>
              <a:gd name="connsiteY1" fmla="*/ 800909 h 800909"/>
              <a:gd name="connsiteX2" fmla="*/ 2228850 w 2969523"/>
              <a:gd name="connsiteY2" fmla="*/ 743759 h 800909"/>
              <a:gd name="connsiteX3" fmla="*/ 2876550 w 2969523"/>
              <a:gd name="connsiteY3" fmla="*/ 515159 h 800909"/>
              <a:gd name="connsiteX4" fmla="*/ 2933700 w 2969523"/>
              <a:gd name="connsiteY4" fmla="*/ 286559 h 800909"/>
              <a:gd name="connsiteX5" fmla="*/ 2571750 w 2969523"/>
              <a:gd name="connsiteY5" fmla="*/ 809 h 800909"/>
              <a:gd name="connsiteX6" fmla="*/ 590550 w 2969523"/>
              <a:gd name="connsiteY6" fmla="*/ 210359 h 800909"/>
              <a:gd name="connsiteX7" fmla="*/ 38100 w 2969523"/>
              <a:gd name="connsiteY7" fmla="*/ 496109 h 800909"/>
              <a:gd name="connsiteX8" fmla="*/ 114300 w 29695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177800 w 30330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254000 w 3033023"/>
              <a:gd name="connsiteY8" fmla="*/ 704777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247335"/>
              <a:gd name="connsiteY0" fmla="*/ 736529 h 800997"/>
              <a:gd name="connsiteX1" fmla="*/ 982662 w 3247335"/>
              <a:gd name="connsiteY1" fmla="*/ 800909 h 800997"/>
              <a:gd name="connsiteX2" fmla="*/ 2506662 w 3247335"/>
              <a:gd name="connsiteY2" fmla="*/ 743759 h 800997"/>
              <a:gd name="connsiteX3" fmla="*/ 3154362 w 3247335"/>
              <a:gd name="connsiteY3" fmla="*/ 515159 h 800997"/>
              <a:gd name="connsiteX4" fmla="*/ 3211512 w 3247335"/>
              <a:gd name="connsiteY4" fmla="*/ 286559 h 800997"/>
              <a:gd name="connsiteX5" fmla="*/ 2849562 w 3247335"/>
              <a:gd name="connsiteY5" fmla="*/ 809 h 800997"/>
              <a:gd name="connsiteX6" fmla="*/ 868362 w 3247335"/>
              <a:gd name="connsiteY6" fmla="*/ 210359 h 800997"/>
              <a:gd name="connsiteX7" fmla="*/ 315912 w 3247335"/>
              <a:gd name="connsiteY7" fmla="*/ 496109 h 800997"/>
              <a:gd name="connsiteX8" fmla="*/ 563562 w 3247335"/>
              <a:gd name="connsiteY8" fmla="*/ 751026 h 800997"/>
              <a:gd name="connsiteX0" fmla="*/ 0 w 3247335"/>
              <a:gd name="connsiteY0" fmla="*/ 736529 h 815129"/>
              <a:gd name="connsiteX1" fmla="*/ 982662 w 3247335"/>
              <a:gd name="connsiteY1" fmla="*/ 800909 h 815129"/>
              <a:gd name="connsiteX2" fmla="*/ 2506662 w 3247335"/>
              <a:gd name="connsiteY2" fmla="*/ 743759 h 815129"/>
              <a:gd name="connsiteX3" fmla="*/ 3154362 w 3247335"/>
              <a:gd name="connsiteY3" fmla="*/ 515159 h 815129"/>
              <a:gd name="connsiteX4" fmla="*/ 3211512 w 3247335"/>
              <a:gd name="connsiteY4" fmla="*/ 286559 h 815129"/>
              <a:gd name="connsiteX5" fmla="*/ 2849562 w 3247335"/>
              <a:gd name="connsiteY5" fmla="*/ 809 h 815129"/>
              <a:gd name="connsiteX6" fmla="*/ 868362 w 3247335"/>
              <a:gd name="connsiteY6" fmla="*/ 210359 h 815129"/>
              <a:gd name="connsiteX7" fmla="*/ 315912 w 3247335"/>
              <a:gd name="connsiteY7" fmla="*/ 496109 h 815129"/>
              <a:gd name="connsiteX8" fmla="*/ 563562 w 3247335"/>
              <a:gd name="connsiteY8" fmla="*/ 751026 h 815129"/>
              <a:gd name="connsiteX0" fmla="*/ 0 w 3260035"/>
              <a:gd name="connsiteY0" fmla="*/ 688338 h 803190"/>
              <a:gd name="connsiteX1" fmla="*/ 995362 w 3260035"/>
              <a:gd name="connsiteY1" fmla="*/ 800909 h 803190"/>
              <a:gd name="connsiteX2" fmla="*/ 2519362 w 3260035"/>
              <a:gd name="connsiteY2" fmla="*/ 743759 h 803190"/>
              <a:gd name="connsiteX3" fmla="*/ 3167062 w 3260035"/>
              <a:gd name="connsiteY3" fmla="*/ 515159 h 803190"/>
              <a:gd name="connsiteX4" fmla="*/ 3224212 w 3260035"/>
              <a:gd name="connsiteY4" fmla="*/ 286559 h 803190"/>
              <a:gd name="connsiteX5" fmla="*/ 2862262 w 3260035"/>
              <a:gd name="connsiteY5" fmla="*/ 809 h 803190"/>
              <a:gd name="connsiteX6" fmla="*/ 881062 w 3260035"/>
              <a:gd name="connsiteY6" fmla="*/ 210359 h 803190"/>
              <a:gd name="connsiteX7" fmla="*/ 328612 w 3260035"/>
              <a:gd name="connsiteY7" fmla="*/ 496109 h 803190"/>
              <a:gd name="connsiteX8" fmla="*/ 576262 w 3260035"/>
              <a:gd name="connsiteY8" fmla="*/ 751026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0035" h="803190">
                <a:moveTo>
                  <a:pt x="0" y="688338"/>
                </a:moveTo>
                <a:cubicBezTo>
                  <a:pt x="179387" y="813294"/>
                  <a:pt x="575468" y="791672"/>
                  <a:pt x="995362" y="800909"/>
                </a:cubicBezTo>
                <a:cubicBezTo>
                  <a:pt x="1415256" y="810146"/>
                  <a:pt x="2157412" y="791384"/>
                  <a:pt x="2519362" y="743759"/>
                </a:cubicBezTo>
                <a:cubicBezTo>
                  <a:pt x="2881312" y="696134"/>
                  <a:pt x="3049587" y="591359"/>
                  <a:pt x="3167062" y="515159"/>
                </a:cubicBezTo>
                <a:cubicBezTo>
                  <a:pt x="3284537" y="438959"/>
                  <a:pt x="3275012" y="372284"/>
                  <a:pt x="3224212" y="286559"/>
                </a:cubicBezTo>
                <a:cubicBezTo>
                  <a:pt x="3173412" y="200834"/>
                  <a:pt x="3252787" y="13509"/>
                  <a:pt x="2862262" y="809"/>
                </a:cubicBezTo>
                <a:cubicBezTo>
                  <a:pt x="2471737" y="-11891"/>
                  <a:pt x="1303337" y="127809"/>
                  <a:pt x="881062" y="210359"/>
                </a:cubicBezTo>
                <a:cubicBezTo>
                  <a:pt x="458787" y="292909"/>
                  <a:pt x="398462" y="321207"/>
                  <a:pt x="328612" y="496109"/>
                </a:cubicBezTo>
                <a:cubicBezTo>
                  <a:pt x="258762" y="671011"/>
                  <a:pt x="528637" y="703401"/>
                  <a:pt x="576262" y="75102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 rot="21349957">
            <a:off x="3680156" y="115515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积分系统介绍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4383" y="116115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800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2824180" y="1872425"/>
            <a:ext cx="3260035" cy="529173"/>
          </a:xfrm>
          <a:custGeom>
            <a:avLst/>
            <a:gdLst>
              <a:gd name="connsiteX0" fmla="*/ 0 w 2969523"/>
              <a:gd name="connsiteY0" fmla="*/ 743759 h 800909"/>
              <a:gd name="connsiteX1" fmla="*/ 704850 w 2969523"/>
              <a:gd name="connsiteY1" fmla="*/ 800909 h 800909"/>
              <a:gd name="connsiteX2" fmla="*/ 2228850 w 2969523"/>
              <a:gd name="connsiteY2" fmla="*/ 743759 h 800909"/>
              <a:gd name="connsiteX3" fmla="*/ 2876550 w 2969523"/>
              <a:gd name="connsiteY3" fmla="*/ 515159 h 800909"/>
              <a:gd name="connsiteX4" fmla="*/ 2933700 w 2969523"/>
              <a:gd name="connsiteY4" fmla="*/ 286559 h 800909"/>
              <a:gd name="connsiteX5" fmla="*/ 2571750 w 2969523"/>
              <a:gd name="connsiteY5" fmla="*/ 809 h 800909"/>
              <a:gd name="connsiteX6" fmla="*/ 590550 w 2969523"/>
              <a:gd name="connsiteY6" fmla="*/ 210359 h 800909"/>
              <a:gd name="connsiteX7" fmla="*/ 38100 w 2969523"/>
              <a:gd name="connsiteY7" fmla="*/ 496109 h 800909"/>
              <a:gd name="connsiteX8" fmla="*/ 114300 w 29695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177800 w 30330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254000 w 3033023"/>
              <a:gd name="connsiteY8" fmla="*/ 704777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247335"/>
              <a:gd name="connsiteY0" fmla="*/ 736529 h 800997"/>
              <a:gd name="connsiteX1" fmla="*/ 982662 w 3247335"/>
              <a:gd name="connsiteY1" fmla="*/ 800909 h 800997"/>
              <a:gd name="connsiteX2" fmla="*/ 2506662 w 3247335"/>
              <a:gd name="connsiteY2" fmla="*/ 743759 h 800997"/>
              <a:gd name="connsiteX3" fmla="*/ 3154362 w 3247335"/>
              <a:gd name="connsiteY3" fmla="*/ 515159 h 800997"/>
              <a:gd name="connsiteX4" fmla="*/ 3211512 w 3247335"/>
              <a:gd name="connsiteY4" fmla="*/ 286559 h 800997"/>
              <a:gd name="connsiteX5" fmla="*/ 2849562 w 3247335"/>
              <a:gd name="connsiteY5" fmla="*/ 809 h 800997"/>
              <a:gd name="connsiteX6" fmla="*/ 868362 w 3247335"/>
              <a:gd name="connsiteY6" fmla="*/ 210359 h 800997"/>
              <a:gd name="connsiteX7" fmla="*/ 315912 w 3247335"/>
              <a:gd name="connsiteY7" fmla="*/ 496109 h 800997"/>
              <a:gd name="connsiteX8" fmla="*/ 563562 w 3247335"/>
              <a:gd name="connsiteY8" fmla="*/ 751026 h 800997"/>
              <a:gd name="connsiteX0" fmla="*/ 0 w 3247335"/>
              <a:gd name="connsiteY0" fmla="*/ 736529 h 815129"/>
              <a:gd name="connsiteX1" fmla="*/ 982662 w 3247335"/>
              <a:gd name="connsiteY1" fmla="*/ 800909 h 815129"/>
              <a:gd name="connsiteX2" fmla="*/ 2506662 w 3247335"/>
              <a:gd name="connsiteY2" fmla="*/ 743759 h 815129"/>
              <a:gd name="connsiteX3" fmla="*/ 3154362 w 3247335"/>
              <a:gd name="connsiteY3" fmla="*/ 515159 h 815129"/>
              <a:gd name="connsiteX4" fmla="*/ 3211512 w 3247335"/>
              <a:gd name="connsiteY4" fmla="*/ 286559 h 815129"/>
              <a:gd name="connsiteX5" fmla="*/ 2849562 w 3247335"/>
              <a:gd name="connsiteY5" fmla="*/ 809 h 815129"/>
              <a:gd name="connsiteX6" fmla="*/ 868362 w 3247335"/>
              <a:gd name="connsiteY6" fmla="*/ 210359 h 815129"/>
              <a:gd name="connsiteX7" fmla="*/ 315912 w 3247335"/>
              <a:gd name="connsiteY7" fmla="*/ 496109 h 815129"/>
              <a:gd name="connsiteX8" fmla="*/ 563562 w 3247335"/>
              <a:gd name="connsiteY8" fmla="*/ 751026 h 815129"/>
              <a:gd name="connsiteX0" fmla="*/ 0 w 3260035"/>
              <a:gd name="connsiteY0" fmla="*/ 688338 h 803190"/>
              <a:gd name="connsiteX1" fmla="*/ 995362 w 3260035"/>
              <a:gd name="connsiteY1" fmla="*/ 800909 h 803190"/>
              <a:gd name="connsiteX2" fmla="*/ 2519362 w 3260035"/>
              <a:gd name="connsiteY2" fmla="*/ 743759 h 803190"/>
              <a:gd name="connsiteX3" fmla="*/ 3167062 w 3260035"/>
              <a:gd name="connsiteY3" fmla="*/ 515159 h 803190"/>
              <a:gd name="connsiteX4" fmla="*/ 3224212 w 3260035"/>
              <a:gd name="connsiteY4" fmla="*/ 286559 h 803190"/>
              <a:gd name="connsiteX5" fmla="*/ 2862262 w 3260035"/>
              <a:gd name="connsiteY5" fmla="*/ 809 h 803190"/>
              <a:gd name="connsiteX6" fmla="*/ 881062 w 3260035"/>
              <a:gd name="connsiteY6" fmla="*/ 210359 h 803190"/>
              <a:gd name="connsiteX7" fmla="*/ 328612 w 3260035"/>
              <a:gd name="connsiteY7" fmla="*/ 496109 h 803190"/>
              <a:gd name="connsiteX8" fmla="*/ 576262 w 3260035"/>
              <a:gd name="connsiteY8" fmla="*/ 751026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0035" h="803190">
                <a:moveTo>
                  <a:pt x="0" y="688338"/>
                </a:moveTo>
                <a:cubicBezTo>
                  <a:pt x="179387" y="813294"/>
                  <a:pt x="575468" y="791672"/>
                  <a:pt x="995362" y="800909"/>
                </a:cubicBezTo>
                <a:cubicBezTo>
                  <a:pt x="1415256" y="810146"/>
                  <a:pt x="2157412" y="791384"/>
                  <a:pt x="2519362" y="743759"/>
                </a:cubicBezTo>
                <a:cubicBezTo>
                  <a:pt x="2881312" y="696134"/>
                  <a:pt x="3049587" y="591359"/>
                  <a:pt x="3167062" y="515159"/>
                </a:cubicBezTo>
                <a:cubicBezTo>
                  <a:pt x="3284537" y="438959"/>
                  <a:pt x="3275012" y="372284"/>
                  <a:pt x="3224212" y="286559"/>
                </a:cubicBezTo>
                <a:cubicBezTo>
                  <a:pt x="3173412" y="200834"/>
                  <a:pt x="3252787" y="13509"/>
                  <a:pt x="2862262" y="809"/>
                </a:cubicBezTo>
                <a:cubicBezTo>
                  <a:pt x="2471737" y="-11891"/>
                  <a:pt x="1303337" y="127809"/>
                  <a:pt x="881062" y="210359"/>
                </a:cubicBezTo>
                <a:cubicBezTo>
                  <a:pt x="458787" y="292909"/>
                  <a:pt x="398462" y="321207"/>
                  <a:pt x="328612" y="496109"/>
                </a:cubicBezTo>
                <a:cubicBezTo>
                  <a:pt x="258762" y="671011"/>
                  <a:pt x="528637" y="703401"/>
                  <a:pt x="576262" y="75102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 rot="21349957">
            <a:off x="4295709" y="193845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24383" y="1944432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800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2824180" y="2586104"/>
            <a:ext cx="3260035" cy="529173"/>
          </a:xfrm>
          <a:custGeom>
            <a:avLst/>
            <a:gdLst>
              <a:gd name="connsiteX0" fmla="*/ 0 w 2969523"/>
              <a:gd name="connsiteY0" fmla="*/ 743759 h 800909"/>
              <a:gd name="connsiteX1" fmla="*/ 704850 w 2969523"/>
              <a:gd name="connsiteY1" fmla="*/ 800909 h 800909"/>
              <a:gd name="connsiteX2" fmla="*/ 2228850 w 2969523"/>
              <a:gd name="connsiteY2" fmla="*/ 743759 h 800909"/>
              <a:gd name="connsiteX3" fmla="*/ 2876550 w 2969523"/>
              <a:gd name="connsiteY3" fmla="*/ 515159 h 800909"/>
              <a:gd name="connsiteX4" fmla="*/ 2933700 w 2969523"/>
              <a:gd name="connsiteY4" fmla="*/ 286559 h 800909"/>
              <a:gd name="connsiteX5" fmla="*/ 2571750 w 2969523"/>
              <a:gd name="connsiteY5" fmla="*/ 809 h 800909"/>
              <a:gd name="connsiteX6" fmla="*/ 590550 w 2969523"/>
              <a:gd name="connsiteY6" fmla="*/ 210359 h 800909"/>
              <a:gd name="connsiteX7" fmla="*/ 38100 w 2969523"/>
              <a:gd name="connsiteY7" fmla="*/ 496109 h 800909"/>
              <a:gd name="connsiteX8" fmla="*/ 114300 w 29695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177800 w 30330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254000 w 3033023"/>
              <a:gd name="connsiteY8" fmla="*/ 704777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247335"/>
              <a:gd name="connsiteY0" fmla="*/ 736529 h 800997"/>
              <a:gd name="connsiteX1" fmla="*/ 982662 w 3247335"/>
              <a:gd name="connsiteY1" fmla="*/ 800909 h 800997"/>
              <a:gd name="connsiteX2" fmla="*/ 2506662 w 3247335"/>
              <a:gd name="connsiteY2" fmla="*/ 743759 h 800997"/>
              <a:gd name="connsiteX3" fmla="*/ 3154362 w 3247335"/>
              <a:gd name="connsiteY3" fmla="*/ 515159 h 800997"/>
              <a:gd name="connsiteX4" fmla="*/ 3211512 w 3247335"/>
              <a:gd name="connsiteY4" fmla="*/ 286559 h 800997"/>
              <a:gd name="connsiteX5" fmla="*/ 2849562 w 3247335"/>
              <a:gd name="connsiteY5" fmla="*/ 809 h 800997"/>
              <a:gd name="connsiteX6" fmla="*/ 868362 w 3247335"/>
              <a:gd name="connsiteY6" fmla="*/ 210359 h 800997"/>
              <a:gd name="connsiteX7" fmla="*/ 315912 w 3247335"/>
              <a:gd name="connsiteY7" fmla="*/ 496109 h 800997"/>
              <a:gd name="connsiteX8" fmla="*/ 563562 w 3247335"/>
              <a:gd name="connsiteY8" fmla="*/ 751026 h 800997"/>
              <a:gd name="connsiteX0" fmla="*/ 0 w 3247335"/>
              <a:gd name="connsiteY0" fmla="*/ 736529 h 815129"/>
              <a:gd name="connsiteX1" fmla="*/ 982662 w 3247335"/>
              <a:gd name="connsiteY1" fmla="*/ 800909 h 815129"/>
              <a:gd name="connsiteX2" fmla="*/ 2506662 w 3247335"/>
              <a:gd name="connsiteY2" fmla="*/ 743759 h 815129"/>
              <a:gd name="connsiteX3" fmla="*/ 3154362 w 3247335"/>
              <a:gd name="connsiteY3" fmla="*/ 515159 h 815129"/>
              <a:gd name="connsiteX4" fmla="*/ 3211512 w 3247335"/>
              <a:gd name="connsiteY4" fmla="*/ 286559 h 815129"/>
              <a:gd name="connsiteX5" fmla="*/ 2849562 w 3247335"/>
              <a:gd name="connsiteY5" fmla="*/ 809 h 815129"/>
              <a:gd name="connsiteX6" fmla="*/ 868362 w 3247335"/>
              <a:gd name="connsiteY6" fmla="*/ 210359 h 815129"/>
              <a:gd name="connsiteX7" fmla="*/ 315912 w 3247335"/>
              <a:gd name="connsiteY7" fmla="*/ 496109 h 815129"/>
              <a:gd name="connsiteX8" fmla="*/ 563562 w 3247335"/>
              <a:gd name="connsiteY8" fmla="*/ 751026 h 815129"/>
              <a:gd name="connsiteX0" fmla="*/ 0 w 3260035"/>
              <a:gd name="connsiteY0" fmla="*/ 688338 h 803190"/>
              <a:gd name="connsiteX1" fmla="*/ 995362 w 3260035"/>
              <a:gd name="connsiteY1" fmla="*/ 800909 h 803190"/>
              <a:gd name="connsiteX2" fmla="*/ 2519362 w 3260035"/>
              <a:gd name="connsiteY2" fmla="*/ 743759 h 803190"/>
              <a:gd name="connsiteX3" fmla="*/ 3167062 w 3260035"/>
              <a:gd name="connsiteY3" fmla="*/ 515159 h 803190"/>
              <a:gd name="connsiteX4" fmla="*/ 3224212 w 3260035"/>
              <a:gd name="connsiteY4" fmla="*/ 286559 h 803190"/>
              <a:gd name="connsiteX5" fmla="*/ 2862262 w 3260035"/>
              <a:gd name="connsiteY5" fmla="*/ 809 h 803190"/>
              <a:gd name="connsiteX6" fmla="*/ 881062 w 3260035"/>
              <a:gd name="connsiteY6" fmla="*/ 210359 h 803190"/>
              <a:gd name="connsiteX7" fmla="*/ 328612 w 3260035"/>
              <a:gd name="connsiteY7" fmla="*/ 496109 h 803190"/>
              <a:gd name="connsiteX8" fmla="*/ 576262 w 3260035"/>
              <a:gd name="connsiteY8" fmla="*/ 751026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0035" h="803190">
                <a:moveTo>
                  <a:pt x="0" y="688338"/>
                </a:moveTo>
                <a:cubicBezTo>
                  <a:pt x="179387" y="813294"/>
                  <a:pt x="575468" y="791672"/>
                  <a:pt x="995362" y="800909"/>
                </a:cubicBezTo>
                <a:cubicBezTo>
                  <a:pt x="1415256" y="810146"/>
                  <a:pt x="2157412" y="791384"/>
                  <a:pt x="2519362" y="743759"/>
                </a:cubicBezTo>
                <a:cubicBezTo>
                  <a:pt x="2881312" y="696134"/>
                  <a:pt x="3049587" y="591359"/>
                  <a:pt x="3167062" y="515159"/>
                </a:cubicBezTo>
                <a:cubicBezTo>
                  <a:pt x="3284537" y="438959"/>
                  <a:pt x="3275012" y="372284"/>
                  <a:pt x="3224212" y="286559"/>
                </a:cubicBezTo>
                <a:cubicBezTo>
                  <a:pt x="3173412" y="200834"/>
                  <a:pt x="3252787" y="13509"/>
                  <a:pt x="2862262" y="809"/>
                </a:cubicBezTo>
                <a:cubicBezTo>
                  <a:pt x="2471737" y="-11891"/>
                  <a:pt x="1303337" y="127809"/>
                  <a:pt x="881062" y="210359"/>
                </a:cubicBezTo>
                <a:cubicBezTo>
                  <a:pt x="458787" y="292909"/>
                  <a:pt x="398462" y="321207"/>
                  <a:pt x="328612" y="496109"/>
                </a:cubicBezTo>
                <a:cubicBezTo>
                  <a:pt x="258762" y="671011"/>
                  <a:pt x="528637" y="703401"/>
                  <a:pt x="576262" y="75102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 rot="21349957">
            <a:off x="4295709" y="265213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24383" y="2658112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800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2824181" y="3422960"/>
            <a:ext cx="3260035" cy="529173"/>
          </a:xfrm>
          <a:custGeom>
            <a:avLst/>
            <a:gdLst>
              <a:gd name="connsiteX0" fmla="*/ 0 w 2969523"/>
              <a:gd name="connsiteY0" fmla="*/ 743759 h 800909"/>
              <a:gd name="connsiteX1" fmla="*/ 704850 w 2969523"/>
              <a:gd name="connsiteY1" fmla="*/ 800909 h 800909"/>
              <a:gd name="connsiteX2" fmla="*/ 2228850 w 2969523"/>
              <a:gd name="connsiteY2" fmla="*/ 743759 h 800909"/>
              <a:gd name="connsiteX3" fmla="*/ 2876550 w 2969523"/>
              <a:gd name="connsiteY3" fmla="*/ 515159 h 800909"/>
              <a:gd name="connsiteX4" fmla="*/ 2933700 w 2969523"/>
              <a:gd name="connsiteY4" fmla="*/ 286559 h 800909"/>
              <a:gd name="connsiteX5" fmla="*/ 2571750 w 2969523"/>
              <a:gd name="connsiteY5" fmla="*/ 809 h 800909"/>
              <a:gd name="connsiteX6" fmla="*/ 590550 w 2969523"/>
              <a:gd name="connsiteY6" fmla="*/ 210359 h 800909"/>
              <a:gd name="connsiteX7" fmla="*/ 38100 w 2969523"/>
              <a:gd name="connsiteY7" fmla="*/ 496109 h 800909"/>
              <a:gd name="connsiteX8" fmla="*/ 114300 w 29695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177800 w 3033023"/>
              <a:gd name="connsiteY8" fmla="*/ 781859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254000 w 3033023"/>
              <a:gd name="connsiteY8" fmla="*/ 704777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033023"/>
              <a:gd name="connsiteY0" fmla="*/ 743759 h 800909"/>
              <a:gd name="connsiteX1" fmla="*/ 768350 w 3033023"/>
              <a:gd name="connsiteY1" fmla="*/ 800909 h 800909"/>
              <a:gd name="connsiteX2" fmla="*/ 2292350 w 3033023"/>
              <a:gd name="connsiteY2" fmla="*/ 743759 h 800909"/>
              <a:gd name="connsiteX3" fmla="*/ 2940050 w 3033023"/>
              <a:gd name="connsiteY3" fmla="*/ 515159 h 800909"/>
              <a:gd name="connsiteX4" fmla="*/ 2997200 w 3033023"/>
              <a:gd name="connsiteY4" fmla="*/ 286559 h 800909"/>
              <a:gd name="connsiteX5" fmla="*/ 2635250 w 3033023"/>
              <a:gd name="connsiteY5" fmla="*/ 809 h 800909"/>
              <a:gd name="connsiteX6" fmla="*/ 654050 w 3033023"/>
              <a:gd name="connsiteY6" fmla="*/ 210359 h 800909"/>
              <a:gd name="connsiteX7" fmla="*/ 101600 w 3033023"/>
              <a:gd name="connsiteY7" fmla="*/ 496109 h 800909"/>
              <a:gd name="connsiteX8" fmla="*/ 349250 w 3033023"/>
              <a:gd name="connsiteY8" fmla="*/ 751026 h 800909"/>
              <a:gd name="connsiteX0" fmla="*/ 0 w 3247335"/>
              <a:gd name="connsiteY0" fmla="*/ 736529 h 800997"/>
              <a:gd name="connsiteX1" fmla="*/ 982662 w 3247335"/>
              <a:gd name="connsiteY1" fmla="*/ 800909 h 800997"/>
              <a:gd name="connsiteX2" fmla="*/ 2506662 w 3247335"/>
              <a:gd name="connsiteY2" fmla="*/ 743759 h 800997"/>
              <a:gd name="connsiteX3" fmla="*/ 3154362 w 3247335"/>
              <a:gd name="connsiteY3" fmla="*/ 515159 h 800997"/>
              <a:gd name="connsiteX4" fmla="*/ 3211512 w 3247335"/>
              <a:gd name="connsiteY4" fmla="*/ 286559 h 800997"/>
              <a:gd name="connsiteX5" fmla="*/ 2849562 w 3247335"/>
              <a:gd name="connsiteY5" fmla="*/ 809 h 800997"/>
              <a:gd name="connsiteX6" fmla="*/ 868362 w 3247335"/>
              <a:gd name="connsiteY6" fmla="*/ 210359 h 800997"/>
              <a:gd name="connsiteX7" fmla="*/ 315912 w 3247335"/>
              <a:gd name="connsiteY7" fmla="*/ 496109 h 800997"/>
              <a:gd name="connsiteX8" fmla="*/ 563562 w 3247335"/>
              <a:gd name="connsiteY8" fmla="*/ 751026 h 800997"/>
              <a:gd name="connsiteX0" fmla="*/ 0 w 3247335"/>
              <a:gd name="connsiteY0" fmla="*/ 736529 h 815129"/>
              <a:gd name="connsiteX1" fmla="*/ 982662 w 3247335"/>
              <a:gd name="connsiteY1" fmla="*/ 800909 h 815129"/>
              <a:gd name="connsiteX2" fmla="*/ 2506662 w 3247335"/>
              <a:gd name="connsiteY2" fmla="*/ 743759 h 815129"/>
              <a:gd name="connsiteX3" fmla="*/ 3154362 w 3247335"/>
              <a:gd name="connsiteY3" fmla="*/ 515159 h 815129"/>
              <a:gd name="connsiteX4" fmla="*/ 3211512 w 3247335"/>
              <a:gd name="connsiteY4" fmla="*/ 286559 h 815129"/>
              <a:gd name="connsiteX5" fmla="*/ 2849562 w 3247335"/>
              <a:gd name="connsiteY5" fmla="*/ 809 h 815129"/>
              <a:gd name="connsiteX6" fmla="*/ 868362 w 3247335"/>
              <a:gd name="connsiteY6" fmla="*/ 210359 h 815129"/>
              <a:gd name="connsiteX7" fmla="*/ 315912 w 3247335"/>
              <a:gd name="connsiteY7" fmla="*/ 496109 h 815129"/>
              <a:gd name="connsiteX8" fmla="*/ 563562 w 3247335"/>
              <a:gd name="connsiteY8" fmla="*/ 751026 h 815129"/>
              <a:gd name="connsiteX0" fmla="*/ 0 w 3260035"/>
              <a:gd name="connsiteY0" fmla="*/ 688338 h 803190"/>
              <a:gd name="connsiteX1" fmla="*/ 995362 w 3260035"/>
              <a:gd name="connsiteY1" fmla="*/ 800909 h 803190"/>
              <a:gd name="connsiteX2" fmla="*/ 2519362 w 3260035"/>
              <a:gd name="connsiteY2" fmla="*/ 743759 h 803190"/>
              <a:gd name="connsiteX3" fmla="*/ 3167062 w 3260035"/>
              <a:gd name="connsiteY3" fmla="*/ 515159 h 803190"/>
              <a:gd name="connsiteX4" fmla="*/ 3224212 w 3260035"/>
              <a:gd name="connsiteY4" fmla="*/ 286559 h 803190"/>
              <a:gd name="connsiteX5" fmla="*/ 2862262 w 3260035"/>
              <a:gd name="connsiteY5" fmla="*/ 809 h 803190"/>
              <a:gd name="connsiteX6" fmla="*/ 881062 w 3260035"/>
              <a:gd name="connsiteY6" fmla="*/ 210359 h 803190"/>
              <a:gd name="connsiteX7" fmla="*/ 328612 w 3260035"/>
              <a:gd name="connsiteY7" fmla="*/ 496109 h 803190"/>
              <a:gd name="connsiteX8" fmla="*/ 576262 w 3260035"/>
              <a:gd name="connsiteY8" fmla="*/ 751026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0035" h="803190">
                <a:moveTo>
                  <a:pt x="0" y="688338"/>
                </a:moveTo>
                <a:cubicBezTo>
                  <a:pt x="179387" y="813294"/>
                  <a:pt x="575468" y="791672"/>
                  <a:pt x="995362" y="800909"/>
                </a:cubicBezTo>
                <a:cubicBezTo>
                  <a:pt x="1415256" y="810146"/>
                  <a:pt x="2157412" y="791384"/>
                  <a:pt x="2519362" y="743759"/>
                </a:cubicBezTo>
                <a:cubicBezTo>
                  <a:pt x="2881312" y="696134"/>
                  <a:pt x="3049587" y="591359"/>
                  <a:pt x="3167062" y="515159"/>
                </a:cubicBezTo>
                <a:cubicBezTo>
                  <a:pt x="3284537" y="438959"/>
                  <a:pt x="3275012" y="372284"/>
                  <a:pt x="3224212" y="286559"/>
                </a:cubicBezTo>
                <a:cubicBezTo>
                  <a:pt x="3173412" y="200834"/>
                  <a:pt x="3252787" y="13509"/>
                  <a:pt x="2862262" y="809"/>
                </a:cubicBezTo>
                <a:cubicBezTo>
                  <a:pt x="2471737" y="-11891"/>
                  <a:pt x="1303337" y="127809"/>
                  <a:pt x="881062" y="210359"/>
                </a:cubicBezTo>
                <a:cubicBezTo>
                  <a:pt x="458787" y="292909"/>
                  <a:pt x="398462" y="321207"/>
                  <a:pt x="328612" y="496109"/>
                </a:cubicBezTo>
                <a:cubicBezTo>
                  <a:pt x="258762" y="671011"/>
                  <a:pt x="528637" y="703401"/>
                  <a:pt x="576262" y="75102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 rot="21349957">
            <a:off x="4295709" y="348898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24384" y="3494967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800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852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" y="0"/>
            <a:ext cx="9144372" cy="5143500"/>
          </a:xfr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zh-CN" altLang="en-US" dirty="0" smtClean="0"/>
              <a:t>工具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470039"/>
            <a:ext cx="1159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把生命浪费在美好的事物</a:t>
            </a:r>
            <a:r>
              <a:rPr lang="zh-CN" altLang="en-US" dirty="0" smtClean="0">
                <a:solidFill>
                  <a:srgbClr val="FFC000"/>
                </a:solidFill>
              </a:rPr>
              <a:t>上</a:t>
            </a:r>
            <a:endParaRPr lang="en-US" altLang="zh-CN" dirty="0" smtClean="0">
              <a:solidFill>
                <a:srgbClr val="FFC000"/>
              </a:solidFill>
            </a:endParaRPr>
          </a:p>
          <a:p>
            <a:r>
              <a:rPr lang="zh-CN" altLang="en-US" b="1" dirty="0" smtClean="0">
                <a:solidFill>
                  <a:srgbClr val="FFC000"/>
                </a:solidFill>
              </a:rPr>
              <a:t>把</a:t>
            </a:r>
            <a:r>
              <a:rPr lang="zh-CN" altLang="en-US" b="1" dirty="0">
                <a:solidFill>
                  <a:srgbClr val="FFC000"/>
                </a:solidFill>
              </a:rPr>
              <a:t>时间浪费在美好的事物上 </a:t>
            </a:r>
            <a:r>
              <a:rPr lang="zh-CN" altLang="en-US" b="1" dirty="0" smtClean="0">
                <a:solidFill>
                  <a:srgbClr val="FFC000"/>
                </a:solidFill>
              </a:rPr>
              <a:t>，</a:t>
            </a:r>
            <a:r>
              <a:rPr lang="zh-CN" altLang="en-US" b="1" dirty="0">
                <a:solidFill>
                  <a:srgbClr val="FFC000"/>
                </a:solidFill>
              </a:rPr>
              <a:t>就是和喜欢的一切在一起</a:t>
            </a:r>
          </a:p>
        </p:txBody>
      </p:sp>
      <p:pic>
        <p:nvPicPr>
          <p:cNvPr id="1028" name="Picture 4" descr="f:\program files\360se6\User Data\temp\U68P2DT200606210931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323" y="72418"/>
            <a:ext cx="2495417" cy="166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:\program files\360se6\User Data\temp\41H37CAzOAL._AA5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66" y="2753766"/>
            <a:ext cx="2389734" cy="238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55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63801" y="2253109"/>
            <a:ext cx="1232867" cy="134515"/>
            <a:chOff x="2463800" y="2253085"/>
            <a:chExt cx="1232867" cy="134515"/>
          </a:xfrm>
        </p:grpSpPr>
        <p:sp>
          <p:nvSpPr>
            <p:cNvPr id="8" name="任意多边形 7"/>
            <p:cNvSpPr/>
            <p:nvPr/>
          </p:nvSpPr>
          <p:spPr>
            <a:xfrm>
              <a:off x="2463800" y="2324100"/>
              <a:ext cx="1181100" cy="63500"/>
            </a:xfrm>
            <a:custGeom>
              <a:avLst/>
              <a:gdLst>
                <a:gd name="connsiteX0" fmla="*/ 0 w 1181100"/>
                <a:gd name="connsiteY0" fmla="*/ 63500 h 63500"/>
                <a:gd name="connsiteX1" fmla="*/ 787400 w 1181100"/>
                <a:gd name="connsiteY1" fmla="*/ 25400 h 63500"/>
                <a:gd name="connsiteX2" fmla="*/ 1181100 w 1181100"/>
                <a:gd name="connsiteY2" fmla="*/ 0 h 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1100" h="63500">
                  <a:moveTo>
                    <a:pt x="0" y="63500"/>
                  </a:moveTo>
                  <a:lnTo>
                    <a:pt x="787400" y="25400"/>
                  </a:lnTo>
                  <a:cubicBezTo>
                    <a:pt x="984250" y="14817"/>
                    <a:pt x="1082675" y="7408"/>
                    <a:pt x="11811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18940462" flipH="1">
              <a:off x="3551524" y="2253085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425699" y="1293442"/>
            <a:ext cx="1199532" cy="929058"/>
            <a:chOff x="2425699" y="1293442"/>
            <a:chExt cx="1199532" cy="929058"/>
          </a:xfrm>
        </p:grpSpPr>
        <p:sp>
          <p:nvSpPr>
            <p:cNvPr id="3" name="任意多边形 2"/>
            <p:cNvSpPr/>
            <p:nvPr/>
          </p:nvSpPr>
          <p:spPr>
            <a:xfrm>
              <a:off x="2425699" y="1370012"/>
              <a:ext cx="1150143" cy="852488"/>
            </a:xfrm>
            <a:custGeom>
              <a:avLst/>
              <a:gdLst>
                <a:gd name="connsiteX0" fmla="*/ 0 w 1219200"/>
                <a:gd name="connsiteY0" fmla="*/ 847617 h 847617"/>
                <a:gd name="connsiteX1" fmla="*/ 342900 w 1219200"/>
                <a:gd name="connsiteY1" fmla="*/ 631717 h 847617"/>
                <a:gd name="connsiteX2" fmla="*/ 939800 w 1219200"/>
                <a:gd name="connsiteY2" fmla="*/ 85617 h 847617"/>
                <a:gd name="connsiteX3" fmla="*/ 1219200 w 1219200"/>
                <a:gd name="connsiteY3" fmla="*/ 9417 h 847617"/>
                <a:gd name="connsiteX0" fmla="*/ 0 w 1150143"/>
                <a:gd name="connsiteY0" fmla="*/ 859140 h 859140"/>
                <a:gd name="connsiteX1" fmla="*/ 342900 w 1150143"/>
                <a:gd name="connsiteY1" fmla="*/ 643240 h 859140"/>
                <a:gd name="connsiteX2" fmla="*/ 939800 w 1150143"/>
                <a:gd name="connsiteY2" fmla="*/ 97140 h 859140"/>
                <a:gd name="connsiteX3" fmla="*/ 1150143 w 1150143"/>
                <a:gd name="connsiteY3" fmla="*/ 6652 h 859140"/>
                <a:gd name="connsiteX0" fmla="*/ 0 w 1150143"/>
                <a:gd name="connsiteY0" fmla="*/ 852488 h 852488"/>
                <a:gd name="connsiteX1" fmla="*/ 342900 w 1150143"/>
                <a:gd name="connsiteY1" fmla="*/ 636588 h 852488"/>
                <a:gd name="connsiteX2" fmla="*/ 939800 w 1150143"/>
                <a:gd name="connsiteY2" fmla="*/ 90488 h 852488"/>
                <a:gd name="connsiteX3" fmla="*/ 1150143 w 1150143"/>
                <a:gd name="connsiteY3" fmla="*/ 0 h 852488"/>
                <a:gd name="connsiteX0" fmla="*/ 0 w 1150143"/>
                <a:gd name="connsiteY0" fmla="*/ 852488 h 852488"/>
                <a:gd name="connsiteX1" fmla="*/ 342900 w 1150143"/>
                <a:gd name="connsiteY1" fmla="*/ 636588 h 852488"/>
                <a:gd name="connsiteX2" fmla="*/ 939800 w 1150143"/>
                <a:gd name="connsiteY2" fmla="*/ 90488 h 852488"/>
                <a:gd name="connsiteX3" fmla="*/ 1150143 w 1150143"/>
                <a:gd name="connsiteY3" fmla="*/ 0 h 85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0143" h="852488">
                  <a:moveTo>
                    <a:pt x="0" y="852488"/>
                  </a:moveTo>
                  <a:cubicBezTo>
                    <a:pt x="93133" y="808038"/>
                    <a:pt x="186267" y="763588"/>
                    <a:pt x="342900" y="636588"/>
                  </a:cubicBezTo>
                  <a:cubicBezTo>
                    <a:pt x="499533" y="509588"/>
                    <a:pt x="805260" y="196586"/>
                    <a:pt x="939800" y="90488"/>
                  </a:cubicBezTo>
                  <a:cubicBezTo>
                    <a:pt x="1074340" y="-15610"/>
                    <a:pt x="1071562" y="7673"/>
                    <a:pt x="1150143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19703227" flipH="1">
              <a:off x="3480088" y="1293442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438400" y="2540000"/>
            <a:ext cx="1267792" cy="593850"/>
            <a:chOff x="2438400" y="2540000"/>
            <a:chExt cx="1267792" cy="593850"/>
          </a:xfrm>
        </p:grpSpPr>
        <p:sp>
          <p:nvSpPr>
            <p:cNvPr id="10" name="任意多边形 9"/>
            <p:cNvSpPr/>
            <p:nvPr/>
          </p:nvSpPr>
          <p:spPr>
            <a:xfrm>
              <a:off x="2438400" y="2540000"/>
              <a:ext cx="1219200" cy="558800"/>
            </a:xfrm>
            <a:custGeom>
              <a:avLst/>
              <a:gdLst>
                <a:gd name="connsiteX0" fmla="*/ 0 w 1219200"/>
                <a:gd name="connsiteY0" fmla="*/ 0 h 558800"/>
                <a:gd name="connsiteX1" fmla="*/ 342900 w 1219200"/>
                <a:gd name="connsiteY1" fmla="*/ 114300 h 558800"/>
                <a:gd name="connsiteX2" fmla="*/ 1219200 w 1219200"/>
                <a:gd name="connsiteY2" fmla="*/ 558800 h 5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" h="558800">
                  <a:moveTo>
                    <a:pt x="0" y="0"/>
                  </a:moveTo>
                  <a:cubicBezTo>
                    <a:pt x="69850" y="10583"/>
                    <a:pt x="139700" y="21167"/>
                    <a:pt x="342900" y="114300"/>
                  </a:cubicBezTo>
                  <a:cubicBezTo>
                    <a:pt x="546100" y="207433"/>
                    <a:pt x="1219200" y="558800"/>
                    <a:pt x="1219200" y="55880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 flipH="1">
              <a:off x="3561049" y="3000797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24100" y="2730524"/>
            <a:ext cx="1401142" cy="1303463"/>
            <a:chOff x="2324100" y="2730500"/>
            <a:chExt cx="1401142" cy="1303463"/>
          </a:xfrm>
        </p:grpSpPr>
        <p:sp>
          <p:nvSpPr>
            <p:cNvPr id="18" name="任意多边形 17"/>
            <p:cNvSpPr/>
            <p:nvPr/>
          </p:nvSpPr>
          <p:spPr>
            <a:xfrm>
              <a:off x="2324100" y="2730500"/>
              <a:ext cx="1333500" cy="1257300"/>
            </a:xfrm>
            <a:custGeom>
              <a:avLst/>
              <a:gdLst>
                <a:gd name="connsiteX0" fmla="*/ 0 w 1333500"/>
                <a:gd name="connsiteY0" fmla="*/ 0 h 1257300"/>
                <a:gd name="connsiteX1" fmla="*/ 609600 w 1333500"/>
                <a:gd name="connsiteY1" fmla="*/ 546100 h 1257300"/>
                <a:gd name="connsiteX2" fmla="*/ 1333500 w 1333500"/>
                <a:gd name="connsiteY2" fmla="*/ 125730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0" h="1257300">
                  <a:moveTo>
                    <a:pt x="0" y="0"/>
                  </a:moveTo>
                  <a:cubicBezTo>
                    <a:pt x="193675" y="168275"/>
                    <a:pt x="387350" y="336550"/>
                    <a:pt x="609600" y="546100"/>
                  </a:cubicBezTo>
                  <a:cubicBezTo>
                    <a:pt x="831850" y="755650"/>
                    <a:pt x="1082675" y="1006475"/>
                    <a:pt x="1333500" y="125730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rot="827472" flipH="1">
              <a:off x="3580099" y="3900910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5" name="Picture 3" descr="M:\1.[PPT]大合集\×2013-PPT强大素材库\PPT图片包\PNG图片包\12.3\ultimate_free_icon_set_128px\228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672" y="3143002"/>
            <a:ext cx="438398" cy="43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4222992" y="968413"/>
            <a:ext cx="478767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Notepad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++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Markdown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39548" y="1930732"/>
            <a:ext cx="1852126" cy="1139162"/>
            <a:chOff x="739548" y="1930732"/>
            <a:chExt cx="1852126" cy="1139162"/>
          </a:xfrm>
        </p:grpSpPr>
        <p:sp>
          <p:nvSpPr>
            <p:cNvPr id="2" name="椭圆形标注 1"/>
            <p:cNvSpPr/>
            <p:nvPr/>
          </p:nvSpPr>
          <p:spPr>
            <a:xfrm>
              <a:off x="1034044" y="1930732"/>
              <a:ext cx="1393231" cy="1139162"/>
            </a:xfrm>
            <a:custGeom>
              <a:avLst/>
              <a:gdLst>
                <a:gd name="connsiteX0" fmla="*/ 495306 w 1698171"/>
                <a:gd name="connsiteY0" fmla="*/ 1279997 h 1137775"/>
                <a:gd name="connsiteX1" fmla="*/ 431819 w 1698171"/>
                <a:gd name="connsiteY1" fmla="*/ 1064341 h 1137775"/>
                <a:gd name="connsiteX2" fmla="*/ 237513 w 1698171"/>
                <a:gd name="connsiteY2" fmla="*/ 174254 h 1137775"/>
                <a:gd name="connsiteX3" fmla="*/ 1108213 w 1698171"/>
                <a:gd name="connsiteY3" fmla="*/ 27139 h 1137775"/>
                <a:gd name="connsiteX4" fmla="*/ 1610539 w 1698171"/>
                <a:gd name="connsiteY4" fmla="*/ 820594 h 1137775"/>
                <a:gd name="connsiteX5" fmla="*/ 739218 w 1698171"/>
                <a:gd name="connsiteY5" fmla="*/ 1132993 h 1137775"/>
                <a:gd name="connsiteX6" fmla="*/ 495306 w 1698171"/>
                <a:gd name="connsiteY6" fmla="*/ 1279997 h 1137775"/>
                <a:gd name="connsiteX0" fmla="*/ 495404 w 1698635"/>
                <a:gd name="connsiteY0" fmla="*/ 1280014 h 1371454"/>
                <a:gd name="connsiteX1" fmla="*/ 431917 w 1698635"/>
                <a:gd name="connsiteY1" fmla="*/ 1064358 h 1371454"/>
                <a:gd name="connsiteX2" fmla="*/ 237611 w 1698635"/>
                <a:gd name="connsiteY2" fmla="*/ 174271 h 1371454"/>
                <a:gd name="connsiteX3" fmla="*/ 1108311 w 1698635"/>
                <a:gd name="connsiteY3" fmla="*/ 27156 h 1371454"/>
                <a:gd name="connsiteX4" fmla="*/ 1610637 w 1698635"/>
                <a:gd name="connsiteY4" fmla="*/ 820611 h 1371454"/>
                <a:gd name="connsiteX5" fmla="*/ 739316 w 1698635"/>
                <a:gd name="connsiteY5" fmla="*/ 1133010 h 1371454"/>
                <a:gd name="connsiteX6" fmla="*/ 586844 w 1698635"/>
                <a:gd name="connsiteY6" fmla="*/ 1371454 h 1371454"/>
                <a:gd name="connsiteX0" fmla="*/ 495404 w 1698635"/>
                <a:gd name="connsiteY0" fmla="*/ 1280014 h 1388873"/>
                <a:gd name="connsiteX1" fmla="*/ 431917 w 1698635"/>
                <a:gd name="connsiteY1" fmla="*/ 1064358 h 1388873"/>
                <a:gd name="connsiteX2" fmla="*/ 237611 w 1698635"/>
                <a:gd name="connsiteY2" fmla="*/ 174271 h 1388873"/>
                <a:gd name="connsiteX3" fmla="*/ 1108311 w 1698635"/>
                <a:gd name="connsiteY3" fmla="*/ 27156 h 1388873"/>
                <a:gd name="connsiteX4" fmla="*/ 1610637 w 1698635"/>
                <a:gd name="connsiteY4" fmla="*/ 820611 h 1388873"/>
                <a:gd name="connsiteX5" fmla="*/ 739316 w 1698635"/>
                <a:gd name="connsiteY5" fmla="*/ 1133010 h 1388873"/>
                <a:gd name="connsiteX6" fmla="*/ 453296 w 1698635"/>
                <a:gd name="connsiteY6" fmla="*/ 1388873 h 138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8635" h="1388873">
                  <a:moveTo>
                    <a:pt x="495404" y="1280014"/>
                  </a:moveTo>
                  <a:lnTo>
                    <a:pt x="431917" y="1064358"/>
                  </a:lnTo>
                  <a:cubicBezTo>
                    <a:pt x="-51580" y="881567"/>
                    <a:pt x="-147498" y="442181"/>
                    <a:pt x="237611" y="174271"/>
                  </a:cubicBezTo>
                  <a:cubicBezTo>
                    <a:pt x="462233" y="18008"/>
                    <a:pt x="799952" y="-39054"/>
                    <a:pt x="1108311" y="27156"/>
                  </a:cubicBezTo>
                  <a:cubicBezTo>
                    <a:pt x="1602426" y="133251"/>
                    <a:pt x="1840213" y="508849"/>
                    <a:pt x="1610637" y="820611"/>
                  </a:cubicBezTo>
                  <a:cubicBezTo>
                    <a:pt x="1449875" y="1038925"/>
                    <a:pt x="1099603" y="1164510"/>
                    <a:pt x="739316" y="1133010"/>
                  </a:cubicBezTo>
                  <a:cubicBezTo>
                    <a:pt x="658012" y="1182011"/>
                    <a:pt x="453296" y="1388873"/>
                    <a:pt x="453296" y="138887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39548" y="2214049"/>
              <a:ext cx="1852126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常用工具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4179435" y="2855261"/>
            <a:ext cx="422592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tputty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Winscp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ocker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135892" y="3813213"/>
            <a:ext cx="468425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Snagit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截图、为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笔记、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Evernote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、有道词典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715676" y="1154508"/>
            <a:ext cx="370989" cy="369332"/>
            <a:chOff x="3715656" y="1154507"/>
            <a:chExt cx="370989" cy="369331"/>
          </a:xfrm>
        </p:grpSpPr>
        <p:sp>
          <p:nvSpPr>
            <p:cNvPr id="19" name="椭圆 7"/>
            <p:cNvSpPr/>
            <p:nvPr/>
          </p:nvSpPr>
          <p:spPr>
            <a:xfrm rot="3929279">
              <a:off x="3727000" y="1159316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715656" y="1154507"/>
              <a:ext cx="370989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44689" y="2087440"/>
            <a:ext cx="370989" cy="369332"/>
            <a:chOff x="3744684" y="2087439"/>
            <a:chExt cx="370989" cy="369332"/>
          </a:xfrm>
        </p:grpSpPr>
        <p:sp>
          <p:nvSpPr>
            <p:cNvPr id="20" name="椭圆 7"/>
            <p:cNvSpPr/>
            <p:nvPr/>
          </p:nvSpPr>
          <p:spPr>
            <a:xfrm rot="3929279">
              <a:off x="3752399" y="2090752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744684" y="2087439"/>
              <a:ext cx="3709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730170" y="3001873"/>
            <a:ext cx="374576" cy="369332"/>
            <a:chOff x="3730170" y="3001839"/>
            <a:chExt cx="374576" cy="369331"/>
          </a:xfrm>
        </p:grpSpPr>
        <p:sp>
          <p:nvSpPr>
            <p:cNvPr id="21" name="椭圆 7"/>
            <p:cNvSpPr/>
            <p:nvPr/>
          </p:nvSpPr>
          <p:spPr>
            <a:xfrm rot="3929279">
              <a:off x="3752398" y="3005151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730170" y="3001839"/>
              <a:ext cx="370989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730170" y="3959782"/>
            <a:ext cx="387275" cy="369332"/>
            <a:chOff x="3730170" y="3959781"/>
            <a:chExt cx="387275" cy="369332"/>
          </a:xfrm>
        </p:grpSpPr>
        <p:sp>
          <p:nvSpPr>
            <p:cNvPr id="22" name="椭圆 7"/>
            <p:cNvSpPr/>
            <p:nvPr/>
          </p:nvSpPr>
          <p:spPr>
            <a:xfrm rot="3929279">
              <a:off x="3765097" y="3970351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730170" y="3959781"/>
              <a:ext cx="3709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 rot="194004">
            <a:off x="33859" y="9524"/>
            <a:ext cx="3260035" cy="595228"/>
            <a:chOff x="2824133" y="3422959"/>
            <a:chExt cx="3260035" cy="595228"/>
          </a:xfrm>
        </p:grpSpPr>
        <p:sp>
          <p:nvSpPr>
            <p:cNvPr id="43" name="任意多边形 42"/>
            <p:cNvSpPr/>
            <p:nvPr/>
          </p:nvSpPr>
          <p:spPr>
            <a:xfrm>
              <a:off x="2824133" y="3422959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21349957">
              <a:off x="4120274" y="3490182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工具箱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824384" y="3494967"/>
              <a:ext cx="405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4222986" y="2029597"/>
            <a:ext cx="449239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BeyondCompare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UltraFileSplitter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060164" y="4649643"/>
            <a:ext cx="283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Ppt</a:t>
            </a:r>
            <a:r>
              <a:rPr lang="zh-CN" altLang="en-US" dirty="0" smtClean="0">
                <a:solidFill>
                  <a:schemeClr val="bg1"/>
                </a:solidFill>
              </a:rPr>
              <a:t>压缩工具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 smtClean="0">
                <a:solidFill>
                  <a:schemeClr val="bg1"/>
                </a:solidFill>
              </a:rPr>
              <a:t>PPTminimizer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85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9" grpId="0"/>
      <p:bldP spid="30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646" y="141481"/>
            <a:ext cx="8229600" cy="47556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积分系统的整体结构</a:t>
            </a:r>
            <a:endParaRPr lang="zh-CN" altLang="en-US" dirty="0"/>
          </a:p>
        </p:txBody>
      </p:sp>
      <p:sp>
        <p:nvSpPr>
          <p:cNvPr id="30" name="任意多边形 29"/>
          <p:cNvSpPr/>
          <p:nvPr/>
        </p:nvSpPr>
        <p:spPr>
          <a:xfrm>
            <a:off x="3816948" y="1711928"/>
            <a:ext cx="1255116" cy="572214"/>
          </a:xfrm>
          <a:custGeom>
            <a:avLst/>
            <a:gdLst>
              <a:gd name="connsiteX0" fmla="*/ 0 w 1255116"/>
              <a:gd name="connsiteY0" fmla="*/ 127161 h 762952"/>
              <a:gd name="connsiteX1" fmla="*/ 127161 w 1255116"/>
              <a:gd name="connsiteY1" fmla="*/ 0 h 762952"/>
              <a:gd name="connsiteX2" fmla="*/ 1127955 w 1255116"/>
              <a:gd name="connsiteY2" fmla="*/ 0 h 762952"/>
              <a:gd name="connsiteX3" fmla="*/ 1255116 w 1255116"/>
              <a:gd name="connsiteY3" fmla="*/ 127161 h 762952"/>
              <a:gd name="connsiteX4" fmla="*/ 1255116 w 1255116"/>
              <a:gd name="connsiteY4" fmla="*/ 635791 h 762952"/>
              <a:gd name="connsiteX5" fmla="*/ 1127955 w 1255116"/>
              <a:gd name="connsiteY5" fmla="*/ 762952 h 762952"/>
              <a:gd name="connsiteX6" fmla="*/ 127161 w 1255116"/>
              <a:gd name="connsiteY6" fmla="*/ 762952 h 762952"/>
              <a:gd name="connsiteX7" fmla="*/ 0 w 1255116"/>
              <a:gd name="connsiteY7" fmla="*/ 635791 h 762952"/>
              <a:gd name="connsiteX8" fmla="*/ 0 w 1255116"/>
              <a:gd name="connsiteY8" fmla="*/ 127161 h 76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5116" h="762952">
                <a:moveTo>
                  <a:pt x="0" y="127161"/>
                </a:moveTo>
                <a:cubicBezTo>
                  <a:pt x="0" y="56932"/>
                  <a:pt x="56932" y="0"/>
                  <a:pt x="127161" y="0"/>
                </a:cubicBezTo>
                <a:lnTo>
                  <a:pt x="1127955" y="0"/>
                </a:lnTo>
                <a:cubicBezTo>
                  <a:pt x="1198184" y="0"/>
                  <a:pt x="1255116" y="56932"/>
                  <a:pt x="1255116" y="127161"/>
                </a:cubicBezTo>
                <a:lnTo>
                  <a:pt x="1255116" y="635791"/>
                </a:lnTo>
                <a:cubicBezTo>
                  <a:pt x="1255116" y="706020"/>
                  <a:pt x="1198184" y="762952"/>
                  <a:pt x="1127955" y="762952"/>
                </a:cubicBezTo>
                <a:lnTo>
                  <a:pt x="127161" y="762952"/>
                </a:lnTo>
                <a:cubicBezTo>
                  <a:pt x="56932" y="762952"/>
                  <a:pt x="0" y="706020"/>
                  <a:pt x="0" y="635791"/>
                </a:cubicBezTo>
                <a:lnTo>
                  <a:pt x="0" y="12716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394" tIns="94394" rIns="94394" bIns="94394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500" dirty="0" smtClean="0">
                <a:solidFill>
                  <a:prstClr val="white"/>
                </a:solidFill>
              </a:rPr>
              <a:t>1.</a:t>
            </a:r>
            <a:r>
              <a:rPr lang="zh-CN" altLang="en-US" sz="1500" dirty="0" smtClean="0">
                <a:solidFill>
                  <a:prstClr val="white"/>
                </a:solidFill>
              </a:rPr>
              <a:t>规则模型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3932939" y="2030482"/>
            <a:ext cx="3591970" cy="26939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46432" y="121576"/>
                </a:moveTo>
                <a:arcTo wR="1795985" hR="1795985" stAng="14927836" swAng="1483623"/>
              </a:path>
            </a:pathLst>
          </a:custGeom>
          <a:noFill/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任意多边形 43"/>
          <p:cNvSpPr/>
          <p:nvPr/>
        </p:nvSpPr>
        <p:spPr>
          <a:xfrm>
            <a:off x="5572146" y="2033402"/>
            <a:ext cx="1173773" cy="572214"/>
          </a:xfrm>
          <a:custGeom>
            <a:avLst/>
            <a:gdLst>
              <a:gd name="connsiteX0" fmla="*/ 0 w 1173773"/>
              <a:gd name="connsiteY0" fmla="*/ 127161 h 762952"/>
              <a:gd name="connsiteX1" fmla="*/ 127161 w 1173773"/>
              <a:gd name="connsiteY1" fmla="*/ 0 h 762952"/>
              <a:gd name="connsiteX2" fmla="*/ 1046612 w 1173773"/>
              <a:gd name="connsiteY2" fmla="*/ 0 h 762952"/>
              <a:gd name="connsiteX3" fmla="*/ 1173773 w 1173773"/>
              <a:gd name="connsiteY3" fmla="*/ 127161 h 762952"/>
              <a:gd name="connsiteX4" fmla="*/ 1173773 w 1173773"/>
              <a:gd name="connsiteY4" fmla="*/ 635791 h 762952"/>
              <a:gd name="connsiteX5" fmla="*/ 1046612 w 1173773"/>
              <a:gd name="connsiteY5" fmla="*/ 762952 h 762952"/>
              <a:gd name="connsiteX6" fmla="*/ 127161 w 1173773"/>
              <a:gd name="connsiteY6" fmla="*/ 762952 h 762952"/>
              <a:gd name="connsiteX7" fmla="*/ 0 w 1173773"/>
              <a:gd name="connsiteY7" fmla="*/ 635791 h 762952"/>
              <a:gd name="connsiteX8" fmla="*/ 0 w 1173773"/>
              <a:gd name="connsiteY8" fmla="*/ 127161 h 76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773" h="762952">
                <a:moveTo>
                  <a:pt x="0" y="127161"/>
                </a:moveTo>
                <a:cubicBezTo>
                  <a:pt x="0" y="56932"/>
                  <a:pt x="56932" y="0"/>
                  <a:pt x="127161" y="0"/>
                </a:cubicBezTo>
                <a:lnTo>
                  <a:pt x="1046612" y="0"/>
                </a:lnTo>
                <a:cubicBezTo>
                  <a:pt x="1116841" y="0"/>
                  <a:pt x="1173773" y="56932"/>
                  <a:pt x="1173773" y="127161"/>
                </a:cubicBezTo>
                <a:lnTo>
                  <a:pt x="1173773" y="635791"/>
                </a:lnTo>
                <a:cubicBezTo>
                  <a:pt x="1173773" y="706020"/>
                  <a:pt x="1116841" y="762952"/>
                  <a:pt x="1046612" y="762952"/>
                </a:cubicBezTo>
                <a:lnTo>
                  <a:pt x="127161" y="762952"/>
                </a:lnTo>
                <a:cubicBezTo>
                  <a:pt x="56932" y="762952"/>
                  <a:pt x="0" y="706020"/>
                  <a:pt x="0" y="635791"/>
                </a:cubicBezTo>
                <a:lnTo>
                  <a:pt x="0" y="12716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986775"/>
              <a:satOff val="7962"/>
              <a:lumOff val="1726"/>
              <a:alphaOff val="0"/>
            </a:schemeClr>
          </a:fillRef>
          <a:effectRef idx="0">
            <a:schemeClr val="accent5">
              <a:hueOff val="-1986775"/>
              <a:satOff val="7962"/>
              <a:lumOff val="172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394" tIns="94394" rIns="94394" bIns="94394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500" dirty="0" smtClean="0">
                <a:solidFill>
                  <a:prstClr val="black"/>
                </a:solidFill>
              </a:rPr>
              <a:t>2.</a:t>
            </a:r>
            <a:r>
              <a:rPr lang="zh-CN" altLang="en-US" sz="1500" dirty="0" smtClean="0">
                <a:solidFill>
                  <a:prstClr val="black"/>
                </a:solidFill>
              </a:rPr>
              <a:t>动作数据采集</a:t>
            </a:r>
            <a:endParaRPr lang="en-US" altLang="zh-CN" sz="1500" dirty="0">
              <a:solidFill>
                <a:prstClr val="black"/>
              </a:solidFill>
            </a:endParaRPr>
          </a:p>
        </p:txBody>
      </p:sp>
      <p:sp>
        <p:nvSpPr>
          <p:cNvPr id="46" name="任意多边形 45"/>
          <p:cNvSpPr/>
          <p:nvPr/>
        </p:nvSpPr>
        <p:spPr>
          <a:xfrm>
            <a:off x="2818903" y="1598709"/>
            <a:ext cx="3591970" cy="26939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536342" y="1352456"/>
                </a:moveTo>
                <a:arcTo wR="1795985" hR="1795985" stAng="20742153" swAng="1947553"/>
              </a:path>
            </a:pathLst>
          </a:custGeom>
          <a:noFill/>
        </p:spPr>
        <p:style>
          <a:lnRef idx="1">
            <a:schemeClr val="accent5">
              <a:hueOff val="-1986775"/>
              <a:satOff val="7962"/>
              <a:lumOff val="1726"/>
              <a:alphaOff val="0"/>
            </a:schemeClr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任意多边形 46"/>
          <p:cNvSpPr/>
          <p:nvPr/>
        </p:nvSpPr>
        <p:spPr>
          <a:xfrm>
            <a:off x="5661882" y="3178446"/>
            <a:ext cx="1173773" cy="572214"/>
          </a:xfrm>
          <a:custGeom>
            <a:avLst/>
            <a:gdLst>
              <a:gd name="connsiteX0" fmla="*/ 0 w 1173773"/>
              <a:gd name="connsiteY0" fmla="*/ 127161 h 762952"/>
              <a:gd name="connsiteX1" fmla="*/ 127161 w 1173773"/>
              <a:gd name="connsiteY1" fmla="*/ 0 h 762952"/>
              <a:gd name="connsiteX2" fmla="*/ 1046612 w 1173773"/>
              <a:gd name="connsiteY2" fmla="*/ 0 h 762952"/>
              <a:gd name="connsiteX3" fmla="*/ 1173773 w 1173773"/>
              <a:gd name="connsiteY3" fmla="*/ 127161 h 762952"/>
              <a:gd name="connsiteX4" fmla="*/ 1173773 w 1173773"/>
              <a:gd name="connsiteY4" fmla="*/ 635791 h 762952"/>
              <a:gd name="connsiteX5" fmla="*/ 1046612 w 1173773"/>
              <a:gd name="connsiteY5" fmla="*/ 762952 h 762952"/>
              <a:gd name="connsiteX6" fmla="*/ 127161 w 1173773"/>
              <a:gd name="connsiteY6" fmla="*/ 762952 h 762952"/>
              <a:gd name="connsiteX7" fmla="*/ 0 w 1173773"/>
              <a:gd name="connsiteY7" fmla="*/ 635791 h 762952"/>
              <a:gd name="connsiteX8" fmla="*/ 0 w 1173773"/>
              <a:gd name="connsiteY8" fmla="*/ 127161 h 76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773" h="762952">
                <a:moveTo>
                  <a:pt x="0" y="127161"/>
                </a:moveTo>
                <a:cubicBezTo>
                  <a:pt x="0" y="56932"/>
                  <a:pt x="56932" y="0"/>
                  <a:pt x="127161" y="0"/>
                </a:cubicBezTo>
                <a:lnTo>
                  <a:pt x="1046612" y="0"/>
                </a:lnTo>
                <a:cubicBezTo>
                  <a:pt x="1116841" y="0"/>
                  <a:pt x="1173773" y="56932"/>
                  <a:pt x="1173773" y="127161"/>
                </a:cubicBezTo>
                <a:lnTo>
                  <a:pt x="1173773" y="635791"/>
                </a:lnTo>
                <a:cubicBezTo>
                  <a:pt x="1173773" y="706020"/>
                  <a:pt x="1116841" y="762952"/>
                  <a:pt x="1046612" y="762952"/>
                </a:cubicBezTo>
                <a:lnTo>
                  <a:pt x="127161" y="762952"/>
                </a:lnTo>
                <a:cubicBezTo>
                  <a:pt x="56932" y="762952"/>
                  <a:pt x="0" y="706020"/>
                  <a:pt x="0" y="635791"/>
                </a:cubicBezTo>
                <a:lnTo>
                  <a:pt x="0" y="12716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973551"/>
              <a:satOff val="15924"/>
              <a:lumOff val="3451"/>
              <a:alphaOff val="0"/>
            </a:schemeClr>
          </a:fillRef>
          <a:effectRef idx="0">
            <a:schemeClr val="accent5">
              <a:hueOff val="-3973551"/>
              <a:satOff val="15924"/>
              <a:lumOff val="345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394" tIns="94394" rIns="94394" bIns="94394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500" dirty="0" smtClean="0">
                <a:solidFill>
                  <a:prstClr val="black"/>
                </a:solidFill>
              </a:rPr>
              <a:t>3.</a:t>
            </a:r>
            <a:r>
              <a:rPr lang="zh-CN" altLang="en-US" sz="1500" dirty="0" smtClean="0">
                <a:solidFill>
                  <a:prstClr val="black"/>
                </a:solidFill>
              </a:rPr>
              <a:t>积分</a:t>
            </a:r>
            <a:r>
              <a:rPr lang="zh-CN" altLang="en-US" sz="1500" dirty="0">
                <a:solidFill>
                  <a:prstClr val="black"/>
                </a:solidFill>
              </a:rPr>
              <a:t>计算</a:t>
            </a:r>
          </a:p>
        </p:txBody>
      </p:sp>
      <p:sp>
        <p:nvSpPr>
          <p:cNvPr id="48" name="任意多边形 47"/>
          <p:cNvSpPr/>
          <p:nvPr/>
        </p:nvSpPr>
        <p:spPr>
          <a:xfrm rot="20864668">
            <a:off x="3140535" y="1231419"/>
            <a:ext cx="4595087" cy="2802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504681" y="3446231"/>
                </a:moveTo>
                <a:arcTo wR="1795985" hR="1795985" stAng="4005536" swAng="2098414"/>
              </a:path>
            </a:pathLst>
          </a:custGeom>
          <a:noFill/>
        </p:spPr>
        <p:style>
          <a:lnRef idx="1">
            <a:schemeClr val="accent5">
              <a:hueOff val="-3973551"/>
              <a:satOff val="15924"/>
              <a:lumOff val="3451"/>
              <a:alphaOff val="0"/>
            </a:schemeClr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任意多边形 48"/>
          <p:cNvSpPr/>
          <p:nvPr/>
        </p:nvSpPr>
        <p:spPr>
          <a:xfrm>
            <a:off x="3820076" y="3750578"/>
            <a:ext cx="1173773" cy="572214"/>
          </a:xfrm>
          <a:custGeom>
            <a:avLst/>
            <a:gdLst>
              <a:gd name="connsiteX0" fmla="*/ 0 w 1173773"/>
              <a:gd name="connsiteY0" fmla="*/ 127161 h 762952"/>
              <a:gd name="connsiteX1" fmla="*/ 127161 w 1173773"/>
              <a:gd name="connsiteY1" fmla="*/ 0 h 762952"/>
              <a:gd name="connsiteX2" fmla="*/ 1046612 w 1173773"/>
              <a:gd name="connsiteY2" fmla="*/ 0 h 762952"/>
              <a:gd name="connsiteX3" fmla="*/ 1173773 w 1173773"/>
              <a:gd name="connsiteY3" fmla="*/ 127161 h 762952"/>
              <a:gd name="connsiteX4" fmla="*/ 1173773 w 1173773"/>
              <a:gd name="connsiteY4" fmla="*/ 635791 h 762952"/>
              <a:gd name="connsiteX5" fmla="*/ 1046612 w 1173773"/>
              <a:gd name="connsiteY5" fmla="*/ 762952 h 762952"/>
              <a:gd name="connsiteX6" fmla="*/ 127161 w 1173773"/>
              <a:gd name="connsiteY6" fmla="*/ 762952 h 762952"/>
              <a:gd name="connsiteX7" fmla="*/ 0 w 1173773"/>
              <a:gd name="connsiteY7" fmla="*/ 635791 h 762952"/>
              <a:gd name="connsiteX8" fmla="*/ 0 w 1173773"/>
              <a:gd name="connsiteY8" fmla="*/ 127161 h 76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773" h="762952">
                <a:moveTo>
                  <a:pt x="0" y="127161"/>
                </a:moveTo>
                <a:cubicBezTo>
                  <a:pt x="0" y="56932"/>
                  <a:pt x="56932" y="0"/>
                  <a:pt x="127161" y="0"/>
                </a:cubicBezTo>
                <a:lnTo>
                  <a:pt x="1046612" y="0"/>
                </a:lnTo>
                <a:cubicBezTo>
                  <a:pt x="1116841" y="0"/>
                  <a:pt x="1173773" y="56932"/>
                  <a:pt x="1173773" y="127161"/>
                </a:cubicBezTo>
                <a:lnTo>
                  <a:pt x="1173773" y="635791"/>
                </a:lnTo>
                <a:cubicBezTo>
                  <a:pt x="1173773" y="706020"/>
                  <a:pt x="1116841" y="762952"/>
                  <a:pt x="1046612" y="762952"/>
                </a:cubicBezTo>
                <a:lnTo>
                  <a:pt x="127161" y="762952"/>
                </a:lnTo>
                <a:cubicBezTo>
                  <a:pt x="56932" y="762952"/>
                  <a:pt x="0" y="706020"/>
                  <a:pt x="0" y="635791"/>
                </a:cubicBezTo>
                <a:lnTo>
                  <a:pt x="0" y="12716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960326"/>
              <a:satOff val="23887"/>
              <a:lumOff val="5177"/>
              <a:alphaOff val="0"/>
            </a:schemeClr>
          </a:fillRef>
          <a:effectRef idx="0">
            <a:schemeClr val="accent5">
              <a:hueOff val="-5960326"/>
              <a:satOff val="23887"/>
              <a:lumOff val="517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394" tIns="94394" rIns="94394" bIns="94394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500" dirty="0" smtClean="0">
                <a:solidFill>
                  <a:prstClr val="black"/>
                </a:solidFill>
              </a:rPr>
              <a:t>4.</a:t>
            </a:r>
            <a:r>
              <a:rPr lang="zh-CN" altLang="en-US" sz="1500" dirty="0" smtClean="0">
                <a:solidFill>
                  <a:prstClr val="black"/>
                </a:solidFill>
              </a:rPr>
              <a:t>统计查询</a:t>
            </a:r>
            <a:endParaRPr lang="zh-CN" altLang="en-US" sz="1500" dirty="0">
              <a:solidFill>
                <a:prstClr val="black"/>
              </a:solidFill>
            </a:endParaRPr>
          </a:p>
        </p:txBody>
      </p:sp>
      <p:sp>
        <p:nvSpPr>
          <p:cNvPr id="50" name="任意多边形 49"/>
          <p:cNvSpPr/>
          <p:nvPr/>
        </p:nvSpPr>
        <p:spPr>
          <a:xfrm>
            <a:off x="1968561" y="1345891"/>
            <a:ext cx="3591970" cy="26939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807579" y="3591932"/>
                </a:moveTo>
                <a:arcTo wR="1795985" hR="1795985" stAng="5377806" swAng="1909863"/>
              </a:path>
            </a:pathLst>
          </a:custGeom>
          <a:noFill/>
        </p:spPr>
        <p:style>
          <a:lnRef idx="1">
            <a:schemeClr val="accent5">
              <a:hueOff val="-5960326"/>
              <a:satOff val="23887"/>
              <a:lumOff val="5177"/>
              <a:alphaOff val="0"/>
            </a:schemeClr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任意多边形 50"/>
          <p:cNvSpPr/>
          <p:nvPr/>
        </p:nvSpPr>
        <p:spPr>
          <a:xfrm>
            <a:off x="2071709" y="3265688"/>
            <a:ext cx="1173773" cy="572214"/>
          </a:xfrm>
          <a:custGeom>
            <a:avLst/>
            <a:gdLst>
              <a:gd name="connsiteX0" fmla="*/ 0 w 1173773"/>
              <a:gd name="connsiteY0" fmla="*/ 127161 h 762952"/>
              <a:gd name="connsiteX1" fmla="*/ 127161 w 1173773"/>
              <a:gd name="connsiteY1" fmla="*/ 0 h 762952"/>
              <a:gd name="connsiteX2" fmla="*/ 1046612 w 1173773"/>
              <a:gd name="connsiteY2" fmla="*/ 0 h 762952"/>
              <a:gd name="connsiteX3" fmla="*/ 1173773 w 1173773"/>
              <a:gd name="connsiteY3" fmla="*/ 127161 h 762952"/>
              <a:gd name="connsiteX4" fmla="*/ 1173773 w 1173773"/>
              <a:gd name="connsiteY4" fmla="*/ 635791 h 762952"/>
              <a:gd name="connsiteX5" fmla="*/ 1046612 w 1173773"/>
              <a:gd name="connsiteY5" fmla="*/ 762952 h 762952"/>
              <a:gd name="connsiteX6" fmla="*/ 127161 w 1173773"/>
              <a:gd name="connsiteY6" fmla="*/ 762952 h 762952"/>
              <a:gd name="connsiteX7" fmla="*/ 0 w 1173773"/>
              <a:gd name="connsiteY7" fmla="*/ 635791 h 762952"/>
              <a:gd name="connsiteX8" fmla="*/ 0 w 1173773"/>
              <a:gd name="connsiteY8" fmla="*/ 127161 h 76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773" h="762952">
                <a:moveTo>
                  <a:pt x="0" y="127161"/>
                </a:moveTo>
                <a:cubicBezTo>
                  <a:pt x="0" y="56932"/>
                  <a:pt x="56932" y="0"/>
                  <a:pt x="127161" y="0"/>
                </a:cubicBezTo>
                <a:lnTo>
                  <a:pt x="1046612" y="0"/>
                </a:lnTo>
                <a:cubicBezTo>
                  <a:pt x="1116841" y="0"/>
                  <a:pt x="1173773" y="56932"/>
                  <a:pt x="1173773" y="127161"/>
                </a:cubicBezTo>
                <a:lnTo>
                  <a:pt x="1173773" y="635791"/>
                </a:lnTo>
                <a:cubicBezTo>
                  <a:pt x="1173773" y="706020"/>
                  <a:pt x="1116841" y="762952"/>
                  <a:pt x="1046612" y="762952"/>
                </a:cubicBezTo>
                <a:lnTo>
                  <a:pt x="127161" y="762952"/>
                </a:lnTo>
                <a:cubicBezTo>
                  <a:pt x="56932" y="762952"/>
                  <a:pt x="0" y="706020"/>
                  <a:pt x="0" y="635791"/>
                </a:cubicBezTo>
                <a:lnTo>
                  <a:pt x="0" y="12716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947101"/>
              <a:satOff val="31849"/>
              <a:lumOff val="6902"/>
              <a:alphaOff val="0"/>
            </a:schemeClr>
          </a:fillRef>
          <a:effectRef idx="0">
            <a:schemeClr val="accent5">
              <a:hueOff val="-7947101"/>
              <a:satOff val="31849"/>
              <a:lumOff val="690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394" tIns="94394" rIns="94394" bIns="94394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500" dirty="0" smtClean="0">
                <a:solidFill>
                  <a:prstClr val="black"/>
                </a:solidFill>
              </a:rPr>
              <a:t>5.</a:t>
            </a:r>
            <a:r>
              <a:rPr lang="zh-CN" altLang="en-US" sz="1500" dirty="0" smtClean="0">
                <a:solidFill>
                  <a:prstClr val="black"/>
                </a:solidFill>
              </a:rPr>
              <a:t>积分商业价值提升体系</a:t>
            </a:r>
            <a:endParaRPr lang="zh-CN" altLang="en-US" sz="1500" dirty="0">
              <a:solidFill>
                <a:prstClr val="black"/>
              </a:solidFill>
            </a:endParaRPr>
          </a:p>
        </p:txBody>
      </p:sp>
      <p:sp>
        <p:nvSpPr>
          <p:cNvPr id="52" name="任意多边形 51"/>
          <p:cNvSpPr/>
          <p:nvPr/>
        </p:nvSpPr>
        <p:spPr>
          <a:xfrm>
            <a:off x="2583333" y="1779490"/>
            <a:ext cx="3591970" cy="26939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981" y="1975375"/>
                </a:moveTo>
                <a:arcTo wR="1795985" hR="1795985" stAng="10456051" swAng="1179035"/>
              </a:path>
            </a:pathLst>
          </a:custGeom>
          <a:noFill/>
        </p:spPr>
        <p:style>
          <a:lnRef idx="1">
            <a:schemeClr val="accent5">
              <a:hueOff val="-7947101"/>
              <a:satOff val="31849"/>
              <a:lumOff val="6902"/>
              <a:alphaOff val="0"/>
            </a:schemeClr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任意多边形 52"/>
          <p:cNvSpPr/>
          <p:nvPr/>
        </p:nvSpPr>
        <p:spPr>
          <a:xfrm>
            <a:off x="2215430" y="2225717"/>
            <a:ext cx="1173773" cy="572214"/>
          </a:xfrm>
          <a:custGeom>
            <a:avLst/>
            <a:gdLst>
              <a:gd name="connsiteX0" fmla="*/ 0 w 1173773"/>
              <a:gd name="connsiteY0" fmla="*/ 127161 h 762952"/>
              <a:gd name="connsiteX1" fmla="*/ 127161 w 1173773"/>
              <a:gd name="connsiteY1" fmla="*/ 0 h 762952"/>
              <a:gd name="connsiteX2" fmla="*/ 1046612 w 1173773"/>
              <a:gd name="connsiteY2" fmla="*/ 0 h 762952"/>
              <a:gd name="connsiteX3" fmla="*/ 1173773 w 1173773"/>
              <a:gd name="connsiteY3" fmla="*/ 127161 h 762952"/>
              <a:gd name="connsiteX4" fmla="*/ 1173773 w 1173773"/>
              <a:gd name="connsiteY4" fmla="*/ 635791 h 762952"/>
              <a:gd name="connsiteX5" fmla="*/ 1046612 w 1173773"/>
              <a:gd name="connsiteY5" fmla="*/ 762952 h 762952"/>
              <a:gd name="connsiteX6" fmla="*/ 127161 w 1173773"/>
              <a:gd name="connsiteY6" fmla="*/ 762952 h 762952"/>
              <a:gd name="connsiteX7" fmla="*/ 0 w 1173773"/>
              <a:gd name="connsiteY7" fmla="*/ 635791 h 762952"/>
              <a:gd name="connsiteX8" fmla="*/ 0 w 1173773"/>
              <a:gd name="connsiteY8" fmla="*/ 127161 h 76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773" h="762952">
                <a:moveTo>
                  <a:pt x="0" y="127161"/>
                </a:moveTo>
                <a:cubicBezTo>
                  <a:pt x="0" y="56932"/>
                  <a:pt x="56932" y="0"/>
                  <a:pt x="127161" y="0"/>
                </a:cubicBezTo>
                <a:lnTo>
                  <a:pt x="1046612" y="0"/>
                </a:lnTo>
                <a:cubicBezTo>
                  <a:pt x="1116841" y="0"/>
                  <a:pt x="1173773" y="56932"/>
                  <a:pt x="1173773" y="127161"/>
                </a:cubicBezTo>
                <a:lnTo>
                  <a:pt x="1173773" y="635791"/>
                </a:lnTo>
                <a:cubicBezTo>
                  <a:pt x="1173773" y="706020"/>
                  <a:pt x="1116841" y="762952"/>
                  <a:pt x="1046612" y="762952"/>
                </a:cubicBezTo>
                <a:lnTo>
                  <a:pt x="127161" y="762952"/>
                </a:lnTo>
                <a:cubicBezTo>
                  <a:pt x="56932" y="762952"/>
                  <a:pt x="0" y="706020"/>
                  <a:pt x="0" y="635791"/>
                </a:cubicBezTo>
                <a:lnTo>
                  <a:pt x="0" y="12716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9933876"/>
              <a:satOff val="39811"/>
              <a:lumOff val="8628"/>
              <a:alphaOff val="0"/>
            </a:schemeClr>
          </a:fillRef>
          <a:effectRef idx="0">
            <a:schemeClr val="accent5">
              <a:hueOff val="-9933876"/>
              <a:satOff val="39811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394" tIns="94394" rIns="94394" bIns="94394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500" dirty="0" smtClean="0">
                <a:solidFill>
                  <a:prstClr val="black"/>
                </a:solidFill>
              </a:rPr>
              <a:t>6.</a:t>
            </a:r>
            <a:r>
              <a:rPr lang="zh-CN" altLang="en-US" sz="1500" dirty="0" smtClean="0">
                <a:solidFill>
                  <a:prstClr val="black"/>
                </a:solidFill>
              </a:rPr>
              <a:t>积分消费体系</a:t>
            </a:r>
            <a:endParaRPr lang="zh-CN" altLang="en-US" sz="1500" dirty="0">
              <a:solidFill>
                <a:prstClr val="black"/>
              </a:solidFill>
            </a:endParaRPr>
          </a:p>
        </p:txBody>
      </p:sp>
      <p:sp>
        <p:nvSpPr>
          <p:cNvPr id="54" name="任意多边形 53"/>
          <p:cNvSpPr/>
          <p:nvPr/>
        </p:nvSpPr>
        <p:spPr>
          <a:xfrm>
            <a:off x="2155100" y="2063788"/>
            <a:ext cx="3591970" cy="26939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48824" y="212355"/>
                </a:moveTo>
                <a:arcTo wR="1795985" hR="1795985" stAng="14511330" swAng="1417321"/>
              </a:path>
            </a:pathLst>
          </a:custGeom>
          <a:noFill/>
        </p:spPr>
        <p:style>
          <a:lnRef idx="1">
            <a:schemeClr val="accent5">
              <a:hueOff val="-9933876"/>
              <a:satOff val="39811"/>
              <a:lumOff val="8628"/>
              <a:alphaOff val="0"/>
            </a:schemeClr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椭圆 18"/>
          <p:cNvSpPr/>
          <p:nvPr/>
        </p:nvSpPr>
        <p:spPr>
          <a:xfrm>
            <a:off x="714348" y="1711952"/>
            <a:ext cx="1071570" cy="48220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prstClr val="black"/>
                </a:solidFill>
              </a:rPr>
              <a:t>积分兑换云币</a:t>
            </a:r>
            <a:endParaRPr lang="en-US" altLang="zh-CN" sz="1200" dirty="0" smtClean="0">
              <a:solidFill>
                <a:prstClr val="black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14348" y="2463090"/>
            <a:ext cx="992986" cy="48220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prstClr val="black"/>
                </a:solidFill>
              </a:rPr>
              <a:t>云</a:t>
            </a:r>
            <a:r>
              <a:rPr lang="zh-CN" altLang="en-US" sz="1000" dirty="0" smtClean="0">
                <a:solidFill>
                  <a:prstClr val="black"/>
                </a:solidFill>
              </a:rPr>
              <a:t>币商城</a:t>
            </a:r>
            <a:endParaRPr lang="zh-CN" altLang="en-US" sz="1000" dirty="0">
              <a:solidFill>
                <a:prstClr val="black"/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1714493" y="2033425"/>
            <a:ext cx="571503" cy="1777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2658577" y="829515"/>
            <a:ext cx="801845" cy="51925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prstClr val="black"/>
                </a:solidFill>
              </a:rPr>
              <a:t>产品</a:t>
            </a:r>
            <a:endParaRPr lang="en-US" altLang="zh-CN" sz="1200" dirty="0" smtClean="0">
              <a:solidFill>
                <a:prstClr val="black"/>
              </a:solidFill>
            </a:endParaRPr>
          </a:p>
          <a:p>
            <a:pPr algn="ctr"/>
            <a:r>
              <a:rPr lang="zh-CN" altLang="en-US" sz="1200" dirty="0" smtClean="0">
                <a:solidFill>
                  <a:prstClr val="black"/>
                </a:solidFill>
              </a:rPr>
              <a:t>动作</a:t>
            </a:r>
            <a:endParaRPr lang="en-US" altLang="zh-CN" sz="1200" dirty="0" smtClean="0">
              <a:solidFill>
                <a:prstClr val="black"/>
              </a:solidFill>
            </a:endParaRPr>
          </a:p>
          <a:p>
            <a:pPr algn="ctr"/>
            <a:r>
              <a:rPr lang="zh-CN" altLang="en-US" sz="1200" dirty="0" smtClean="0">
                <a:solidFill>
                  <a:prstClr val="black"/>
                </a:solidFill>
              </a:rPr>
              <a:t>参数</a:t>
            </a:r>
            <a:endParaRPr lang="zh-CN" altLang="en-US" sz="1200" dirty="0">
              <a:solidFill>
                <a:prstClr val="black"/>
              </a:solidFill>
            </a:endParaRPr>
          </a:p>
        </p:txBody>
      </p:sp>
      <p:cxnSp>
        <p:nvCxnSpPr>
          <p:cNvPr id="29" name="直接箭头连接符 28"/>
          <p:cNvCxnSpPr>
            <a:stCxn id="30" idx="1"/>
            <a:endCxn id="25" idx="5"/>
          </p:cNvCxnSpPr>
          <p:nvPr/>
        </p:nvCxnSpPr>
        <p:spPr>
          <a:xfrm flipH="1" flipV="1">
            <a:off x="3342991" y="1272726"/>
            <a:ext cx="601127" cy="4392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9" idx="4"/>
            <a:endCxn id="20" idx="0"/>
          </p:cNvCxnSpPr>
          <p:nvPr/>
        </p:nvCxnSpPr>
        <p:spPr>
          <a:xfrm flipH="1">
            <a:off x="1210841" y="2194159"/>
            <a:ext cx="39292" cy="2689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7227219" y="1214823"/>
            <a:ext cx="1072264" cy="26789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prstClr val="black"/>
                </a:solidFill>
              </a:rPr>
              <a:t>产品端</a:t>
            </a:r>
            <a:endParaRPr lang="zh-CN" altLang="en-US" sz="1200" dirty="0">
              <a:solidFill>
                <a:prstClr val="black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286644" y="1765508"/>
            <a:ext cx="1071570" cy="26789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prstClr val="black"/>
                </a:solidFill>
              </a:rPr>
              <a:t>云施工</a:t>
            </a:r>
            <a:endParaRPr lang="zh-CN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7380312" y="2301294"/>
            <a:ext cx="955160" cy="26789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prstClr val="black"/>
                </a:solidFill>
              </a:rPr>
              <a:t>论坛、微博</a:t>
            </a:r>
            <a:endParaRPr lang="zh-CN" altLang="en-US" sz="1000" dirty="0">
              <a:solidFill>
                <a:prstClr val="black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421072" y="2797932"/>
            <a:ext cx="914400" cy="26789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prstClr val="black"/>
                </a:solidFill>
              </a:rPr>
              <a:t>终端</a:t>
            </a:r>
          </a:p>
        </p:txBody>
      </p:sp>
      <p:cxnSp>
        <p:nvCxnSpPr>
          <p:cNvPr id="39" name="直接箭头连接符 38"/>
          <p:cNvCxnSpPr>
            <a:stCxn id="44" idx="3"/>
            <a:endCxn id="34" idx="4"/>
          </p:cNvCxnSpPr>
          <p:nvPr/>
        </p:nvCxnSpPr>
        <p:spPr>
          <a:xfrm flipV="1">
            <a:off x="6745917" y="1482715"/>
            <a:ext cx="1017445" cy="6460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44" idx="3"/>
            <a:endCxn id="35" idx="3"/>
          </p:cNvCxnSpPr>
          <p:nvPr/>
        </p:nvCxnSpPr>
        <p:spPr>
          <a:xfrm flipV="1">
            <a:off x="6745906" y="1994167"/>
            <a:ext cx="697666" cy="1346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44" idx="4"/>
            <a:endCxn id="36" idx="2"/>
          </p:cNvCxnSpPr>
          <p:nvPr/>
        </p:nvCxnSpPr>
        <p:spPr>
          <a:xfrm flipV="1">
            <a:off x="6745906" y="2435262"/>
            <a:ext cx="634406" cy="750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44" idx="5"/>
            <a:endCxn id="37" idx="2"/>
          </p:cNvCxnSpPr>
          <p:nvPr/>
        </p:nvCxnSpPr>
        <p:spPr>
          <a:xfrm>
            <a:off x="6618760" y="2605620"/>
            <a:ext cx="802327" cy="3262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7058330" y="3984628"/>
            <a:ext cx="1107289" cy="35670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>
                <a:solidFill>
                  <a:prstClr val="black"/>
                </a:solidFill>
              </a:rPr>
              <a:t>实时计算经验</a:t>
            </a:r>
            <a:r>
              <a:rPr lang="zh-CN" altLang="en-US" sz="900" dirty="0">
                <a:solidFill>
                  <a:prstClr val="black"/>
                </a:solidFill>
              </a:rPr>
              <a:t>、</a:t>
            </a:r>
            <a:r>
              <a:rPr lang="zh-CN" altLang="en-US" sz="900" dirty="0" smtClean="0">
                <a:solidFill>
                  <a:prstClr val="black"/>
                </a:solidFill>
              </a:rPr>
              <a:t>荣誉</a:t>
            </a:r>
            <a:endParaRPr lang="zh-CN" altLang="en-US" sz="900" dirty="0">
              <a:solidFill>
                <a:prstClr val="black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822430" y="3385710"/>
            <a:ext cx="1070051" cy="4822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>
                <a:solidFill>
                  <a:prstClr val="black"/>
                </a:solidFill>
              </a:rPr>
              <a:t>每日限额、有效时段、等比计算</a:t>
            </a:r>
            <a:endParaRPr lang="zh-CN" altLang="en-US" sz="900" dirty="0">
              <a:solidFill>
                <a:prstClr val="black"/>
              </a:solidFill>
            </a:endParaRPr>
          </a:p>
        </p:txBody>
      </p:sp>
      <p:cxnSp>
        <p:nvCxnSpPr>
          <p:cNvPr id="23" name="直接箭头连接符 22"/>
          <p:cNvCxnSpPr>
            <a:stCxn id="47" idx="4"/>
            <a:endCxn id="21" idx="0"/>
          </p:cNvCxnSpPr>
          <p:nvPr/>
        </p:nvCxnSpPr>
        <p:spPr>
          <a:xfrm>
            <a:off x="6835656" y="3655291"/>
            <a:ext cx="776307" cy="3293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22" idx="2"/>
          </p:cNvCxnSpPr>
          <p:nvPr/>
        </p:nvCxnSpPr>
        <p:spPr>
          <a:xfrm>
            <a:off x="6804248" y="3597865"/>
            <a:ext cx="1018180" cy="289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4586293" y="4522277"/>
            <a:ext cx="1425868" cy="43677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err="1" smtClean="0">
                <a:solidFill>
                  <a:prstClr val="black"/>
                </a:solidFill>
              </a:rPr>
              <a:t>TopN</a:t>
            </a:r>
            <a:r>
              <a:rPr lang="zh-CN" altLang="en-US" sz="900" dirty="0" smtClean="0">
                <a:solidFill>
                  <a:prstClr val="black"/>
                </a:solidFill>
              </a:rPr>
              <a:t>、</a:t>
            </a:r>
            <a:r>
              <a:rPr lang="en-US" altLang="zh-CN" sz="900" dirty="0" err="1" smtClean="0">
                <a:solidFill>
                  <a:prstClr val="black"/>
                </a:solidFill>
              </a:rPr>
              <a:t>BottomN</a:t>
            </a:r>
            <a:endParaRPr lang="en-US" altLang="zh-CN" sz="900" dirty="0" smtClean="0">
              <a:solidFill>
                <a:prstClr val="black"/>
              </a:solidFill>
            </a:endParaRPr>
          </a:p>
          <a:p>
            <a:pPr algn="ctr"/>
            <a:r>
              <a:rPr lang="zh-CN" altLang="en-US" sz="900" dirty="0" smtClean="0">
                <a:solidFill>
                  <a:prstClr val="black"/>
                </a:solidFill>
              </a:rPr>
              <a:t>使用率排名</a:t>
            </a:r>
            <a:endParaRPr lang="zh-CN" altLang="en-US" sz="900" dirty="0">
              <a:solidFill>
                <a:prstClr val="black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965603" y="4242252"/>
            <a:ext cx="982669" cy="3489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prstClr val="black"/>
                </a:solidFill>
              </a:rPr>
              <a:t>计算插件</a:t>
            </a:r>
          </a:p>
        </p:txBody>
      </p:sp>
      <p:sp>
        <p:nvSpPr>
          <p:cNvPr id="40" name="椭圆 39"/>
          <p:cNvSpPr/>
          <p:nvPr/>
        </p:nvSpPr>
        <p:spPr>
          <a:xfrm>
            <a:off x="915718" y="4406577"/>
            <a:ext cx="914400" cy="2967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prstClr val="black"/>
                </a:solidFill>
              </a:rPr>
              <a:t>个推</a:t>
            </a:r>
          </a:p>
        </p:txBody>
      </p:sp>
      <p:cxnSp>
        <p:nvCxnSpPr>
          <p:cNvPr id="42" name="直接箭头连接符 41"/>
          <p:cNvCxnSpPr>
            <a:stCxn id="51" idx="7"/>
            <a:endCxn id="40" idx="0"/>
          </p:cNvCxnSpPr>
          <p:nvPr/>
        </p:nvCxnSpPr>
        <p:spPr>
          <a:xfrm flipH="1">
            <a:off x="1372918" y="3742531"/>
            <a:ext cx="698760" cy="664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endCxn id="38" idx="0"/>
          </p:cNvCxnSpPr>
          <p:nvPr/>
        </p:nvCxnSpPr>
        <p:spPr>
          <a:xfrm>
            <a:off x="6410885" y="3682254"/>
            <a:ext cx="46057" cy="5600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9" idx="4"/>
            <a:endCxn id="32" idx="0"/>
          </p:cNvCxnSpPr>
          <p:nvPr/>
        </p:nvCxnSpPr>
        <p:spPr>
          <a:xfrm>
            <a:off x="4993804" y="4227444"/>
            <a:ext cx="305425" cy="294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2155100" y="4473491"/>
            <a:ext cx="1161509" cy="4822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prstClr val="black"/>
                </a:solidFill>
              </a:rPr>
              <a:t>趋势分析</a:t>
            </a:r>
            <a:endParaRPr lang="en-US" altLang="zh-CN" sz="1200" dirty="0" smtClean="0">
              <a:solidFill>
                <a:prstClr val="black"/>
              </a:solidFill>
            </a:endParaRPr>
          </a:p>
          <a:p>
            <a:pPr algn="ctr"/>
            <a:r>
              <a:rPr lang="zh-CN" altLang="en-US" sz="1200" dirty="0" smtClean="0">
                <a:solidFill>
                  <a:prstClr val="black"/>
                </a:solidFill>
              </a:rPr>
              <a:t>热点分析</a:t>
            </a:r>
            <a:endParaRPr lang="zh-CN" altLang="en-US" sz="1200" dirty="0">
              <a:solidFill>
                <a:prstClr val="black"/>
              </a:solidFill>
            </a:endParaRPr>
          </a:p>
        </p:txBody>
      </p:sp>
      <p:cxnSp>
        <p:nvCxnSpPr>
          <p:cNvPr id="71" name="直接箭头连接符 70"/>
          <p:cNvCxnSpPr>
            <a:endCxn id="70" idx="0"/>
          </p:cNvCxnSpPr>
          <p:nvPr/>
        </p:nvCxnSpPr>
        <p:spPr>
          <a:xfrm flipH="1">
            <a:off x="2735854" y="4109021"/>
            <a:ext cx="1197088" cy="3644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/>
          <p:cNvSpPr/>
          <p:nvPr/>
        </p:nvSpPr>
        <p:spPr>
          <a:xfrm>
            <a:off x="3376473" y="4522277"/>
            <a:ext cx="1209843" cy="4822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prstClr val="black"/>
                </a:solidFill>
              </a:rPr>
              <a:t>占比分析</a:t>
            </a:r>
            <a:endParaRPr lang="zh-CN" altLang="en-US" sz="1200" dirty="0">
              <a:solidFill>
                <a:prstClr val="black"/>
              </a:solidFill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8100439" y="3938777"/>
            <a:ext cx="952721" cy="34048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prstClr val="black"/>
                </a:solidFill>
              </a:rPr>
              <a:t>数据汇总</a:t>
            </a:r>
          </a:p>
        </p:txBody>
      </p:sp>
      <p:sp>
        <p:nvSpPr>
          <p:cNvPr id="55" name="椭圆 54"/>
          <p:cNvSpPr/>
          <p:nvPr/>
        </p:nvSpPr>
        <p:spPr>
          <a:xfrm>
            <a:off x="215690" y="3377493"/>
            <a:ext cx="1071570" cy="48220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prstClr val="black"/>
                </a:solidFill>
              </a:rPr>
              <a:t>保持活跃度</a:t>
            </a:r>
            <a:endParaRPr lang="zh-CN" altLang="en-US" sz="1200" dirty="0">
              <a:solidFill>
                <a:prstClr val="black"/>
              </a:solidFill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29801" y="3935518"/>
            <a:ext cx="1113195" cy="316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prstClr val="black"/>
                </a:solidFill>
              </a:rPr>
              <a:t>促进互动</a:t>
            </a:r>
            <a:endParaRPr lang="zh-CN" altLang="en-US" sz="1000" dirty="0">
              <a:solidFill>
                <a:prstClr val="black"/>
              </a:solidFill>
            </a:endParaRPr>
          </a:p>
        </p:txBody>
      </p:sp>
      <p:cxnSp>
        <p:nvCxnSpPr>
          <p:cNvPr id="58" name="直接箭头连接符 57"/>
          <p:cNvCxnSpPr>
            <a:stCxn id="51" idx="0"/>
            <a:endCxn id="55" idx="7"/>
          </p:cNvCxnSpPr>
          <p:nvPr/>
        </p:nvCxnSpPr>
        <p:spPr>
          <a:xfrm flipH="1">
            <a:off x="1130332" y="3361082"/>
            <a:ext cx="941346" cy="870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51" idx="7"/>
            <a:endCxn id="57" idx="7"/>
          </p:cNvCxnSpPr>
          <p:nvPr/>
        </p:nvCxnSpPr>
        <p:spPr>
          <a:xfrm flipH="1">
            <a:off x="1079962" y="3742554"/>
            <a:ext cx="991716" cy="239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7108049" y="4591227"/>
            <a:ext cx="1071570" cy="48220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>
                <a:solidFill>
                  <a:prstClr val="black"/>
                </a:solidFill>
              </a:rPr>
              <a:t>等级计算、</a:t>
            </a:r>
            <a:endParaRPr lang="zh-CN" altLang="en-US" sz="900" dirty="0">
              <a:solidFill>
                <a:prstClr val="black"/>
              </a:solidFill>
            </a:endParaRPr>
          </a:p>
          <a:p>
            <a:pPr algn="ctr"/>
            <a:r>
              <a:rPr lang="zh-CN" altLang="en-US" sz="900" dirty="0" smtClean="0">
                <a:solidFill>
                  <a:prstClr val="black"/>
                </a:solidFill>
              </a:rPr>
              <a:t>奖励云币</a:t>
            </a:r>
            <a:endParaRPr lang="en-US" altLang="zh-CN" sz="900" dirty="0" smtClean="0">
              <a:solidFill>
                <a:prstClr val="black"/>
              </a:solidFill>
            </a:endParaRPr>
          </a:p>
        </p:txBody>
      </p:sp>
      <p:cxnSp>
        <p:nvCxnSpPr>
          <p:cNvPr id="62" name="直接箭头连接符 61"/>
          <p:cNvCxnSpPr>
            <a:stCxn id="47" idx="5"/>
            <a:endCxn id="61" idx="0"/>
          </p:cNvCxnSpPr>
          <p:nvPr/>
        </p:nvCxnSpPr>
        <p:spPr>
          <a:xfrm>
            <a:off x="6708488" y="3750660"/>
            <a:ext cx="935346" cy="8405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椭圆 64"/>
          <p:cNvSpPr/>
          <p:nvPr/>
        </p:nvSpPr>
        <p:spPr>
          <a:xfrm>
            <a:off x="4886449" y="737067"/>
            <a:ext cx="1240824" cy="78928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prstClr val="black"/>
                </a:solidFill>
              </a:rPr>
              <a:t>经验等级</a:t>
            </a:r>
            <a:endParaRPr lang="en-US" altLang="zh-CN" sz="1200" dirty="0" smtClean="0">
              <a:solidFill>
                <a:prstClr val="black"/>
              </a:solidFill>
            </a:endParaRPr>
          </a:p>
          <a:p>
            <a:pPr algn="ctr"/>
            <a:r>
              <a:rPr lang="zh-CN" altLang="en-US" sz="1200" dirty="0" smtClean="0">
                <a:solidFill>
                  <a:prstClr val="black"/>
                </a:solidFill>
              </a:rPr>
              <a:t>荣誉等级</a:t>
            </a:r>
            <a:endParaRPr lang="en-US" altLang="zh-CN" sz="1200" dirty="0" smtClean="0">
              <a:solidFill>
                <a:prstClr val="black"/>
              </a:solidFill>
            </a:endParaRPr>
          </a:p>
          <a:p>
            <a:pPr algn="ctr"/>
            <a:r>
              <a:rPr lang="zh-CN" altLang="en-US" sz="1200" dirty="0" smtClean="0">
                <a:solidFill>
                  <a:prstClr val="black"/>
                </a:solidFill>
              </a:rPr>
              <a:t>升级规则</a:t>
            </a:r>
            <a:endParaRPr lang="en-US" altLang="zh-CN" sz="1200" dirty="0" smtClean="0">
              <a:solidFill>
                <a:prstClr val="black"/>
              </a:solidFill>
            </a:endParaRPr>
          </a:p>
          <a:p>
            <a:pPr algn="ctr"/>
            <a:r>
              <a:rPr lang="zh-CN" altLang="en-US" sz="1200" dirty="0" smtClean="0">
                <a:solidFill>
                  <a:prstClr val="black"/>
                </a:solidFill>
              </a:rPr>
              <a:t>云币奖励规则</a:t>
            </a:r>
            <a:endParaRPr lang="zh-CN" altLang="en-US" sz="1200" dirty="0">
              <a:solidFill>
                <a:prstClr val="black"/>
              </a:solidFill>
            </a:endParaRPr>
          </a:p>
        </p:txBody>
      </p:sp>
      <p:cxnSp>
        <p:nvCxnSpPr>
          <p:cNvPr id="66" name="直接箭头连接符 65"/>
          <p:cNvCxnSpPr>
            <a:stCxn id="30" idx="2"/>
            <a:endCxn id="65" idx="3"/>
          </p:cNvCxnSpPr>
          <p:nvPr/>
        </p:nvCxnSpPr>
        <p:spPr>
          <a:xfrm flipV="1">
            <a:off x="4944903" y="1410773"/>
            <a:ext cx="123260" cy="3011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8172400" y="4529221"/>
            <a:ext cx="914400" cy="31552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prstClr val="black"/>
                </a:solidFill>
              </a:rPr>
              <a:t>活动排名</a:t>
            </a:r>
          </a:p>
        </p:txBody>
      </p:sp>
      <p:cxnSp>
        <p:nvCxnSpPr>
          <p:cNvPr id="64" name="直接箭头连接符 63"/>
          <p:cNvCxnSpPr>
            <a:stCxn id="47" idx="4"/>
            <a:endCxn id="80" idx="1"/>
          </p:cNvCxnSpPr>
          <p:nvPr/>
        </p:nvCxnSpPr>
        <p:spPr>
          <a:xfrm>
            <a:off x="6835649" y="3655290"/>
            <a:ext cx="1404266" cy="3333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7227219" y="773406"/>
            <a:ext cx="1023384" cy="26789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prstClr val="black"/>
                </a:solidFill>
              </a:rPr>
              <a:t>北斗</a:t>
            </a:r>
            <a:endParaRPr lang="zh-CN" altLang="en-US" sz="1200" dirty="0">
              <a:solidFill>
                <a:prstClr val="black"/>
              </a:solidFill>
            </a:endParaRPr>
          </a:p>
        </p:txBody>
      </p:sp>
      <p:cxnSp>
        <p:nvCxnSpPr>
          <p:cNvPr id="78" name="直接箭头连接符 77"/>
          <p:cNvCxnSpPr>
            <a:stCxn id="44" idx="2"/>
            <a:endCxn id="77" idx="3"/>
          </p:cNvCxnSpPr>
          <p:nvPr/>
        </p:nvCxnSpPr>
        <p:spPr>
          <a:xfrm flipV="1">
            <a:off x="6618763" y="1002069"/>
            <a:ext cx="758345" cy="10313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49" idx="6"/>
            <a:endCxn id="76" idx="0"/>
          </p:cNvCxnSpPr>
          <p:nvPr/>
        </p:nvCxnSpPr>
        <p:spPr>
          <a:xfrm>
            <a:off x="3947190" y="4322814"/>
            <a:ext cx="34182" cy="1994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47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63801" y="2253109"/>
            <a:ext cx="1232867" cy="134515"/>
            <a:chOff x="2463800" y="2253085"/>
            <a:chExt cx="1232867" cy="134515"/>
          </a:xfrm>
        </p:grpSpPr>
        <p:sp>
          <p:nvSpPr>
            <p:cNvPr id="8" name="任意多边形 7"/>
            <p:cNvSpPr/>
            <p:nvPr/>
          </p:nvSpPr>
          <p:spPr>
            <a:xfrm>
              <a:off x="2463800" y="2324100"/>
              <a:ext cx="1181100" cy="63500"/>
            </a:xfrm>
            <a:custGeom>
              <a:avLst/>
              <a:gdLst>
                <a:gd name="connsiteX0" fmla="*/ 0 w 1181100"/>
                <a:gd name="connsiteY0" fmla="*/ 63500 h 63500"/>
                <a:gd name="connsiteX1" fmla="*/ 787400 w 1181100"/>
                <a:gd name="connsiteY1" fmla="*/ 25400 h 63500"/>
                <a:gd name="connsiteX2" fmla="*/ 1181100 w 1181100"/>
                <a:gd name="connsiteY2" fmla="*/ 0 h 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1100" h="63500">
                  <a:moveTo>
                    <a:pt x="0" y="63500"/>
                  </a:moveTo>
                  <a:lnTo>
                    <a:pt x="787400" y="25400"/>
                  </a:lnTo>
                  <a:cubicBezTo>
                    <a:pt x="984250" y="14817"/>
                    <a:pt x="1082675" y="7408"/>
                    <a:pt x="11811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18940462" flipH="1">
              <a:off x="3551524" y="2253085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425699" y="1293442"/>
            <a:ext cx="1199532" cy="929058"/>
            <a:chOff x="2425699" y="1293442"/>
            <a:chExt cx="1199532" cy="929058"/>
          </a:xfrm>
        </p:grpSpPr>
        <p:sp>
          <p:nvSpPr>
            <p:cNvPr id="3" name="任意多边形 2"/>
            <p:cNvSpPr/>
            <p:nvPr/>
          </p:nvSpPr>
          <p:spPr>
            <a:xfrm>
              <a:off x="2425699" y="1370012"/>
              <a:ext cx="1150143" cy="852488"/>
            </a:xfrm>
            <a:custGeom>
              <a:avLst/>
              <a:gdLst>
                <a:gd name="connsiteX0" fmla="*/ 0 w 1219200"/>
                <a:gd name="connsiteY0" fmla="*/ 847617 h 847617"/>
                <a:gd name="connsiteX1" fmla="*/ 342900 w 1219200"/>
                <a:gd name="connsiteY1" fmla="*/ 631717 h 847617"/>
                <a:gd name="connsiteX2" fmla="*/ 939800 w 1219200"/>
                <a:gd name="connsiteY2" fmla="*/ 85617 h 847617"/>
                <a:gd name="connsiteX3" fmla="*/ 1219200 w 1219200"/>
                <a:gd name="connsiteY3" fmla="*/ 9417 h 847617"/>
                <a:gd name="connsiteX0" fmla="*/ 0 w 1150143"/>
                <a:gd name="connsiteY0" fmla="*/ 859140 h 859140"/>
                <a:gd name="connsiteX1" fmla="*/ 342900 w 1150143"/>
                <a:gd name="connsiteY1" fmla="*/ 643240 h 859140"/>
                <a:gd name="connsiteX2" fmla="*/ 939800 w 1150143"/>
                <a:gd name="connsiteY2" fmla="*/ 97140 h 859140"/>
                <a:gd name="connsiteX3" fmla="*/ 1150143 w 1150143"/>
                <a:gd name="connsiteY3" fmla="*/ 6652 h 859140"/>
                <a:gd name="connsiteX0" fmla="*/ 0 w 1150143"/>
                <a:gd name="connsiteY0" fmla="*/ 852488 h 852488"/>
                <a:gd name="connsiteX1" fmla="*/ 342900 w 1150143"/>
                <a:gd name="connsiteY1" fmla="*/ 636588 h 852488"/>
                <a:gd name="connsiteX2" fmla="*/ 939800 w 1150143"/>
                <a:gd name="connsiteY2" fmla="*/ 90488 h 852488"/>
                <a:gd name="connsiteX3" fmla="*/ 1150143 w 1150143"/>
                <a:gd name="connsiteY3" fmla="*/ 0 h 852488"/>
                <a:gd name="connsiteX0" fmla="*/ 0 w 1150143"/>
                <a:gd name="connsiteY0" fmla="*/ 852488 h 852488"/>
                <a:gd name="connsiteX1" fmla="*/ 342900 w 1150143"/>
                <a:gd name="connsiteY1" fmla="*/ 636588 h 852488"/>
                <a:gd name="connsiteX2" fmla="*/ 939800 w 1150143"/>
                <a:gd name="connsiteY2" fmla="*/ 90488 h 852488"/>
                <a:gd name="connsiteX3" fmla="*/ 1150143 w 1150143"/>
                <a:gd name="connsiteY3" fmla="*/ 0 h 85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0143" h="852488">
                  <a:moveTo>
                    <a:pt x="0" y="852488"/>
                  </a:moveTo>
                  <a:cubicBezTo>
                    <a:pt x="93133" y="808038"/>
                    <a:pt x="186267" y="763588"/>
                    <a:pt x="342900" y="636588"/>
                  </a:cubicBezTo>
                  <a:cubicBezTo>
                    <a:pt x="499533" y="509588"/>
                    <a:pt x="805260" y="196586"/>
                    <a:pt x="939800" y="90488"/>
                  </a:cubicBezTo>
                  <a:cubicBezTo>
                    <a:pt x="1074340" y="-15610"/>
                    <a:pt x="1071562" y="7673"/>
                    <a:pt x="1150143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19703227" flipH="1">
              <a:off x="3480088" y="1293442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438400" y="2540000"/>
            <a:ext cx="1267792" cy="593850"/>
            <a:chOff x="2438400" y="2540000"/>
            <a:chExt cx="1267792" cy="593850"/>
          </a:xfrm>
        </p:grpSpPr>
        <p:sp>
          <p:nvSpPr>
            <p:cNvPr id="10" name="任意多边形 9"/>
            <p:cNvSpPr/>
            <p:nvPr/>
          </p:nvSpPr>
          <p:spPr>
            <a:xfrm>
              <a:off x="2438400" y="2540000"/>
              <a:ext cx="1219200" cy="558800"/>
            </a:xfrm>
            <a:custGeom>
              <a:avLst/>
              <a:gdLst>
                <a:gd name="connsiteX0" fmla="*/ 0 w 1219200"/>
                <a:gd name="connsiteY0" fmla="*/ 0 h 558800"/>
                <a:gd name="connsiteX1" fmla="*/ 342900 w 1219200"/>
                <a:gd name="connsiteY1" fmla="*/ 114300 h 558800"/>
                <a:gd name="connsiteX2" fmla="*/ 1219200 w 1219200"/>
                <a:gd name="connsiteY2" fmla="*/ 558800 h 5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" h="558800">
                  <a:moveTo>
                    <a:pt x="0" y="0"/>
                  </a:moveTo>
                  <a:cubicBezTo>
                    <a:pt x="69850" y="10583"/>
                    <a:pt x="139700" y="21167"/>
                    <a:pt x="342900" y="114300"/>
                  </a:cubicBezTo>
                  <a:cubicBezTo>
                    <a:pt x="546100" y="207433"/>
                    <a:pt x="1219200" y="558800"/>
                    <a:pt x="1219200" y="55880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 flipH="1">
              <a:off x="3561049" y="3000797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24100" y="2730524"/>
            <a:ext cx="1401142" cy="1303463"/>
            <a:chOff x="2324100" y="2730500"/>
            <a:chExt cx="1401142" cy="1303463"/>
          </a:xfrm>
        </p:grpSpPr>
        <p:sp>
          <p:nvSpPr>
            <p:cNvPr id="18" name="任意多边形 17"/>
            <p:cNvSpPr/>
            <p:nvPr/>
          </p:nvSpPr>
          <p:spPr>
            <a:xfrm>
              <a:off x="2324100" y="2730500"/>
              <a:ext cx="1333500" cy="1257300"/>
            </a:xfrm>
            <a:custGeom>
              <a:avLst/>
              <a:gdLst>
                <a:gd name="connsiteX0" fmla="*/ 0 w 1333500"/>
                <a:gd name="connsiteY0" fmla="*/ 0 h 1257300"/>
                <a:gd name="connsiteX1" fmla="*/ 609600 w 1333500"/>
                <a:gd name="connsiteY1" fmla="*/ 546100 h 1257300"/>
                <a:gd name="connsiteX2" fmla="*/ 1333500 w 1333500"/>
                <a:gd name="connsiteY2" fmla="*/ 125730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0" h="1257300">
                  <a:moveTo>
                    <a:pt x="0" y="0"/>
                  </a:moveTo>
                  <a:cubicBezTo>
                    <a:pt x="193675" y="168275"/>
                    <a:pt x="387350" y="336550"/>
                    <a:pt x="609600" y="546100"/>
                  </a:cubicBezTo>
                  <a:cubicBezTo>
                    <a:pt x="831850" y="755650"/>
                    <a:pt x="1082675" y="1006475"/>
                    <a:pt x="1333500" y="125730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rot="827472" flipH="1">
              <a:off x="3580099" y="3900910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5" name="Picture 3" descr="M:\1.[PPT]大合集\×2013-PPT强大素材库\PPT图片包\PNG图片包\12.3\ultimate_free_icon_set_128px\228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672" y="3143002"/>
            <a:ext cx="438398" cy="43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4222978" y="968413"/>
            <a:ext cx="422592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everything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39548" y="1930732"/>
            <a:ext cx="1852126" cy="1139162"/>
            <a:chOff x="739548" y="1930732"/>
            <a:chExt cx="1852126" cy="1139162"/>
          </a:xfrm>
        </p:grpSpPr>
        <p:sp>
          <p:nvSpPr>
            <p:cNvPr id="2" name="椭圆形标注 1"/>
            <p:cNvSpPr/>
            <p:nvPr/>
          </p:nvSpPr>
          <p:spPr>
            <a:xfrm>
              <a:off x="1034044" y="1930732"/>
              <a:ext cx="1393231" cy="1139162"/>
            </a:xfrm>
            <a:custGeom>
              <a:avLst/>
              <a:gdLst>
                <a:gd name="connsiteX0" fmla="*/ 495306 w 1698171"/>
                <a:gd name="connsiteY0" fmla="*/ 1279997 h 1137775"/>
                <a:gd name="connsiteX1" fmla="*/ 431819 w 1698171"/>
                <a:gd name="connsiteY1" fmla="*/ 1064341 h 1137775"/>
                <a:gd name="connsiteX2" fmla="*/ 237513 w 1698171"/>
                <a:gd name="connsiteY2" fmla="*/ 174254 h 1137775"/>
                <a:gd name="connsiteX3" fmla="*/ 1108213 w 1698171"/>
                <a:gd name="connsiteY3" fmla="*/ 27139 h 1137775"/>
                <a:gd name="connsiteX4" fmla="*/ 1610539 w 1698171"/>
                <a:gd name="connsiteY4" fmla="*/ 820594 h 1137775"/>
                <a:gd name="connsiteX5" fmla="*/ 739218 w 1698171"/>
                <a:gd name="connsiteY5" fmla="*/ 1132993 h 1137775"/>
                <a:gd name="connsiteX6" fmla="*/ 495306 w 1698171"/>
                <a:gd name="connsiteY6" fmla="*/ 1279997 h 1137775"/>
                <a:gd name="connsiteX0" fmla="*/ 495404 w 1698635"/>
                <a:gd name="connsiteY0" fmla="*/ 1280014 h 1371454"/>
                <a:gd name="connsiteX1" fmla="*/ 431917 w 1698635"/>
                <a:gd name="connsiteY1" fmla="*/ 1064358 h 1371454"/>
                <a:gd name="connsiteX2" fmla="*/ 237611 w 1698635"/>
                <a:gd name="connsiteY2" fmla="*/ 174271 h 1371454"/>
                <a:gd name="connsiteX3" fmla="*/ 1108311 w 1698635"/>
                <a:gd name="connsiteY3" fmla="*/ 27156 h 1371454"/>
                <a:gd name="connsiteX4" fmla="*/ 1610637 w 1698635"/>
                <a:gd name="connsiteY4" fmla="*/ 820611 h 1371454"/>
                <a:gd name="connsiteX5" fmla="*/ 739316 w 1698635"/>
                <a:gd name="connsiteY5" fmla="*/ 1133010 h 1371454"/>
                <a:gd name="connsiteX6" fmla="*/ 586844 w 1698635"/>
                <a:gd name="connsiteY6" fmla="*/ 1371454 h 1371454"/>
                <a:gd name="connsiteX0" fmla="*/ 495404 w 1698635"/>
                <a:gd name="connsiteY0" fmla="*/ 1280014 h 1388873"/>
                <a:gd name="connsiteX1" fmla="*/ 431917 w 1698635"/>
                <a:gd name="connsiteY1" fmla="*/ 1064358 h 1388873"/>
                <a:gd name="connsiteX2" fmla="*/ 237611 w 1698635"/>
                <a:gd name="connsiteY2" fmla="*/ 174271 h 1388873"/>
                <a:gd name="connsiteX3" fmla="*/ 1108311 w 1698635"/>
                <a:gd name="connsiteY3" fmla="*/ 27156 h 1388873"/>
                <a:gd name="connsiteX4" fmla="*/ 1610637 w 1698635"/>
                <a:gd name="connsiteY4" fmla="*/ 820611 h 1388873"/>
                <a:gd name="connsiteX5" fmla="*/ 739316 w 1698635"/>
                <a:gd name="connsiteY5" fmla="*/ 1133010 h 1388873"/>
                <a:gd name="connsiteX6" fmla="*/ 453296 w 1698635"/>
                <a:gd name="connsiteY6" fmla="*/ 1388873 h 138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8635" h="1388873">
                  <a:moveTo>
                    <a:pt x="495404" y="1280014"/>
                  </a:moveTo>
                  <a:lnTo>
                    <a:pt x="431917" y="1064358"/>
                  </a:lnTo>
                  <a:cubicBezTo>
                    <a:pt x="-51580" y="881567"/>
                    <a:pt x="-147498" y="442181"/>
                    <a:pt x="237611" y="174271"/>
                  </a:cubicBezTo>
                  <a:cubicBezTo>
                    <a:pt x="462233" y="18008"/>
                    <a:pt x="799952" y="-39054"/>
                    <a:pt x="1108311" y="27156"/>
                  </a:cubicBezTo>
                  <a:cubicBezTo>
                    <a:pt x="1602426" y="133251"/>
                    <a:pt x="1840213" y="508849"/>
                    <a:pt x="1610637" y="820611"/>
                  </a:cubicBezTo>
                  <a:cubicBezTo>
                    <a:pt x="1449875" y="1038925"/>
                    <a:pt x="1099603" y="1164510"/>
                    <a:pt x="739316" y="1133010"/>
                  </a:cubicBezTo>
                  <a:cubicBezTo>
                    <a:pt x="658012" y="1182011"/>
                    <a:pt x="453296" y="1388873"/>
                    <a:pt x="453296" y="138887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39548" y="2214049"/>
              <a:ext cx="1852126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搜索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工具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4135892" y="3813212"/>
            <a:ext cx="422592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歌、娘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715676" y="1154508"/>
            <a:ext cx="370989" cy="369332"/>
            <a:chOff x="3715656" y="1154507"/>
            <a:chExt cx="370989" cy="369331"/>
          </a:xfrm>
        </p:grpSpPr>
        <p:sp>
          <p:nvSpPr>
            <p:cNvPr id="19" name="椭圆 7"/>
            <p:cNvSpPr/>
            <p:nvPr/>
          </p:nvSpPr>
          <p:spPr>
            <a:xfrm rot="3929279">
              <a:off x="3727000" y="1159316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715656" y="1154507"/>
              <a:ext cx="370989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44689" y="2087440"/>
            <a:ext cx="370989" cy="369332"/>
            <a:chOff x="3744684" y="2087439"/>
            <a:chExt cx="370989" cy="369332"/>
          </a:xfrm>
        </p:grpSpPr>
        <p:sp>
          <p:nvSpPr>
            <p:cNvPr id="20" name="椭圆 7"/>
            <p:cNvSpPr/>
            <p:nvPr/>
          </p:nvSpPr>
          <p:spPr>
            <a:xfrm rot="3929279">
              <a:off x="3752399" y="2090752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744684" y="2087439"/>
              <a:ext cx="3709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730170" y="3001873"/>
            <a:ext cx="374576" cy="369332"/>
            <a:chOff x="3730170" y="3001839"/>
            <a:chExt cx="374576" cy="369331"/>
          </a:xfrm>
        </p:grpSpPr>
        <p:sp>
          <p:nvSpPr>
            <p:cNvPr id="21" name="椭圆 7"/>
            <p:cNvSpPr/>
            <p:nvPr/>
          </p:nvSpPr>
          <p:spPr>
            <a:xfrm rot="3929279">
              <a:off x="3752398" y="3005151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730170" y="3001839"/>
              <a:ext cx="370989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730170" y="3959782"/>
            <a:ext cx="387275" cy="369332"/>
            <a:chOff x="3730170" y="3959781"/>
            <a:chExt cx="387275" cy="369332"/>
          </a:xfrm>
        </p:grpSpPr>
        <p:sp>
          <p:nvSpPr>
            <p:cNvPr id="22" name="椭圆 7"/>
            <p:cNvSpPr/>
            <p:nvPr/>
          </p:nvSpPr>
          <p:spPr>
            <a:xfrm rot="3929279">
              <a:off x="3765097" y="3970351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730170" y="3959781"/>
              <a:ext cx="3709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 rot="194004">
            <a:off x="33859" y="9524"/>
            <a:ext cx="3260035" cy="595228"/>
            <a:chOff x="2824133" y="3422959"/>
            <a:chExt cx="3260035" cy="595228"/>
          </a:xfrm>
        </p:grpSpPr>
        <p:sp>
          <p:nvSpPr>
            <p:cNvPr id="43" name="任意多边形 42"/>
            <p:cNvSpPr/>
            <p:nvPr/>
          </p:nvSpPr>
          <p:spPr>
            <a:xfrm>
              <a:off x="2824133" y="3422959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21349957">
              <a:off x="4120274" y="3490182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工具箱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824384" y="3494967"/>
              <a:ext cx="405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4222978" y="2029597"/>
            <a:ext cx="422592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FileSearchy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356620" y="2953014"/>
            <a:ext cx="4225926" cy="4181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glary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utilities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Listary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253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8" grpId="0"/>
      <p:bldP spid="3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 descr="C:\Users\panhl-a\AppData\Local\Temp\SNAGHTML5c02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96"/>
            <a:ext cx="8382000" cy="513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58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63801" y="2253109"/>
            <a:ext cx="1232867" cy="134515"/>
            <a:chOff x="2463800" y="2253085"/>
            <a:chExt cx="1232867" cy="134515"/>
          </a:xfrm>
        </p:grpSpPr>
        <p:sp>
          <p:nvSpPr>
            <p:cNvPr id="8" name="任意多边形 7"/>
            <p:cNvSpPr/>
            <p:nvPr/>
          </p:nvSpPr>
          <p:spPr>
            <a:xfrm>
              <a:off x="2463800" y="2324100"/>
              <a:ext cx="1181100" cy="63500"/>
            </a:xfrm>
            <a:custGeom>
              <a:avLst/>
              <a:gdLst>
                <a:gd name="connsiteX0" fmla="*/ 0 w 1181100"/>
                <a:gd name="connsiteY0" fmla="*/ 63500 h 63500"/>
                <a:gd name="connsiteX1" fmla="*/ 787400 w 1181100"/>
                <a:gd name="connsiteY1" fmla="*/ 25400 h 63500"/>
                <a:gd name="connsiteX2" fmla="*/ 1181100 w 1181100"/>
                <a:gd name="connsiteY2" fmla="*/ 0 h 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1100" h="63500">
                  <a:moveTo>
                    <a:pt x="0" y="63500"/>
                  </a:moveTo>
                  <a:lnTo>
                    <a:pt x="787400" y="25400"/>
                  </a:lnTo>
                  <a:cubicBezTo>
                    <a:pt x="984250" y="14817"/>
                    <a:pt x="1082675" y="7408"/>
                    <a:pt x="11811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18940462" flipH="1">
              <a:off x="3551524" y="2253085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425699" y="1293442"/>
            <a:ext cx="1199532" cy="929058"/>
            <a:chOff x="2425699" y="1293442"/>
            <a:chExt cx="1199532" cy="929058"/>
          </a:xfrm>
        </p:grpSpPr>
        <p:sp>
          <p:nvSpPr>
            <p:cNvPr id="3" name="任意多边形 2"/>
            <p:cNvSpPr/>
            <p:nvPr/>
          </p:nvSpPr>
          <p:spPr>
            <a:xfrm>
              <a:off x="2425699" y="1370012"/>
              <a:ext cx="1150143" cy="852488"/>
            </a:xfrm>
            <a:custGeom>
              <a:avLst/>
              <a:gdLst>
                <a:gd name="connsiteX0" fmla="*/ 0 w 1219200"/>
                <a:gd name="connsiteY0" fmla="*/ 847617 h 847617"/>
                <a:gd name="connsiteX1" fmla="*/ 342900 w 1219200"/>
                <a:gd name="connsiteY1" fmla="*/ 631717 h 847617"/>
                <a:gd name="connsiteX2" fmla="*/ 939800 w 1219200"/>
                <a:gd name="connsiteY2" fmla="*/ 85617 h 847617"/>
                <a:gd name="connsiteX3" fmla="*/ 1219200 w 1219200"/>
                <a:gd name="connsiteY3" fmla="*/ 9417 h 847617"/>
                <a:gd name="connsiteX0" fmla="*/ 0 w 1150143"/>
                <a:gd name="connsiteY0" fmla="*/ 859140 h 859140"/>
                <a:gd name="connsiteX1" fmla="*/ 342900 w 1150143"/>
                <a:gd name="connsiteY1" fmla="*/ 643240 h 859140"/>
                <a:gd name="connsiteX2" fmla="*/ 939800 w 1150143"/>
                <a:gd name="connsiteY2" fmla="*/ 97140 h 859140"/>
                <a:gd name="connsiteX3" fmla="*/ 1150143 w 1150143"/>
                <a:gd name="connsiteY3" fmla="*/ 6652 h 859140"/>
                <a:gd name="connsiteX0" fmla="*/ 0 w 1150143"/>
                <a:gd name="connsiteY0" fmla="*/ 852488 h 852488"/>
                <a:gd name="connsiteX1" fmla="*/ 342900 w 1150143"/>
                <a:gd name="connsiteY1" fmla="*/ 636588 h 852488"/>
                <a:gd name="connsiteX2" fmla="*/ 939800 w 1150143"/>
                <a:gd name="connsiteY2" fmla="*/ 90488 h 852488"/>
                <a:gd name="connsiteX3" fmla="*/ 1150143 w 1150143"/>
                <a:gd name="connsiteY3" fmla="*/ 0 h 852488"/>
                <a:gd name="connsiteX0" fmla="*/ 0 w 1150143"/>
                <a:gd name="connsiteY0" fmla="*/ 852488 h 852488"/>
                <a:gd name="connsiteX1" fmla="*/ 342900 w 1150143"/>
                <a:gd name="connsiteY1" fmla="*/ 636588 h 852488"/>
                <a:gd name="connsiteX2" fmla="*/ 939800 w 1150143"/>
                <a:gd name="connsiteY2" fmla="*/ 90488 h 852488"/>
                <a:gd name="connsiteX3" fmla="*/ 1150143 w 1150143"/>
                <a:gd name="connsiteY3" fmla="*/ 0 h 85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0143" h="852488">
                  <a:moveTo>
                    <a:pt x="0" y="852488"/>
                  </a:moveTo>
                  <a:cubicBezTo>
                    <a:pt x="93133" y="808038"/>
                    <a:pt x="186267" y="763588"/>
                    <a:pt x="342900" y="636588"/>
                  </a:cubicBezTo>
                  <a:cubicBezTo>
                    <a:pt x="499533" y="509588"/>
                    <a:pt x="805260" y="196586"/>
                    <a:pt x="939800" y="90488"/>
                  </a:cubicBezTo>
                  <a:cubicBezTo>
                    <a:pt x="1074340" y="-15610"/>
                    <a:pt x="1071562" y="7673"/>
                    <a:pt x="1150143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19703227" flipH="1">
              <a:off x="3480088" y="1293442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438400" y="2540000"/>
            <a:ext cx="1267792" cy="593850"/>
            <a:chOff x="2438400" y="2540000"/>
            <a:chExt cx="1267792" cy="593850"/>
          </a:xfrm>
        </p:grpSpPr>
        <p:sp>
          <p:nvSpPr>
            <p:cNvPr id="10" name="任意多边形 9"/>
            <p:cNvSpPr/>
            <p:nvPr/>
          </p:nvSpPr>
          <p:spPr>
            <a:xfrm>
              <a:off x="2438400" y="2540000"/>
              <a:ext cx="1219200" cy="558800"/>
            </a:xfrm>
            <a:custGeom>
              <a:avLst/>
              <a:gdLst>
                <a:gd name="connsiteX0" fmla="*/ 0 w 1219200"/>
                <a:gd name="connsiteY0" fmla="*/ 0 h 558800"/>
                <a:gd name="connsiteX1" fmla="*/ 342900 w 1219200"/>
                <a:gd name="connsiteY1" fmla="*/ 114300 h 558800"/>
                <a:gd name="connsiteX2" fmla="*/ 1219200 w 1219200"/>
                <a:gd name="connsiteY2" fmla="*/ 558800 h 5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" h="558800">
                  <a:moveTo>
                    <a:pt x="0" y="0"/>
                  </a:moveTo>
                  <a:cubicBezTo>
                    <a:pt x="69850" y="10583"/>
                    <a:pt x="139700" y="21167"/>
                    <a:pt x="342900" y="114300"/>
                  </a:cubicBezTo>
                  <a:cubicBezTo>
                    <a:pt x="546100" y="207433"/>
                    <a:pt x="1219200" y="558800"/>
                    <a:pt x="1219200" y="55880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 flipH="1">
              <a:off x="3561049" y="3000797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24100" y="2730524"/>
            <a:ext cx="1401142" cy="1303463"/>
            <a:chOff x="2324100" y="2730500"/>
            <a:chExt cx="1401142" cy="1303463"/>
          </a:xfrm>
        </p:grpSpPr>
        <p:sp>
          <p:nvSpPr>
            <p:cNvPr id="18" name="任意多边形 17"/>
            <p:cNvSpPr/>
            <p:nvPr/>
          </p:nvSpPr>
          <p:spPr>
            <a:xfrm>
              <a:off x="2324100" y="2730500"/>
              <a:ext cx="1333500" cy="1257300"/>
            </a:xfrm>
            <a:custGeom>
              <a:avLst/>
              <a:gdLst>
                <a:gd name="connsiteX0" fmla="*/ 0 w 1333500"/>
                <a:gd name="connsiteY0" fmla="*/ 0 h 1257300"/>
                <a:gd name="connsiteX1" fmla="*/ 609600 w 1333500"/>
                <a:gd name="connsiteY1" fmla="*/ 546100 h 1257300"/>
                <a:gd name="connsiteX2" fmla="*/ 1333500 w 1333500"/>
                <a:gd name="connsiteY2" fmla="*/ 125730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0" h="1257300">
                  <a:moveTo>
                    <a:pt x="0" y="0"/>
                  </a:moveTo>
                  <a:cubicBezTo>
                    <a:pt x="193675" y="168275"/>
                    <a:pt x="387350" y="336550"/>
                    <a:pt x="609600" y="546100"/>
                  </a:cubicBezTo>
                  <a:cubicBezTo>
                    <a:pt x="831850" y="755650"/>
                    <a:pt x="1082675" y="1006475"/>
                    <a:pt x="1333500" y="125730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rot="827472" flipH="1">
              <a:off x="3580099" y="3900910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5" name="Picture 3" descr="M:\1.[PPT]大合集\×2013-PPT强大素材库\PPT图片包\PNG图片包\12.3\ultimate_free_icon_set_128px\228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672" y="3143002"/>
            <a:ext cx="438398" cy="43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4222978" y="968413"/>
            <a:ext cx="422592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Axure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RP Pro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39548" y="1930732"/>
            <a:ext cx="1852126" cy="1139162"/>
            <a:chOff x="739548" y="1930732"/>
            <a:chExt cx="1852126" cy="1139162"/>
          </a:xfrm>
        </p:grpSpPr>
        <p:sp>
          <p:nvSpPr>
            <p:cNvPr id="2" name="椭圆形标注 1"/>
            <p:cNvSpPr/>
            <p:nvPr/>
          </p:nvSpPr>
          <p:spPr>
            <a:xfrm>
              <a:off x="1034044" y="1930732"/>
              <a:ext cx="1393231" cy="1139162"/>
            </a:xfrm>
            <a:custGeom>
              <a:avLst/>
              <a:gdLst>
                <a:gd name="connsiteX0" fmla="*/ 495306 w 1698171"/>
                <a:gd name="connsiteY0" fmla="*/ 1279997 h 1137775"/>
                <a:gd name="connsiteX1" fmla="*/ 431819 w 1698171"/>
                <a:gd name="connsiteY1" fmla="*/ 1064341 h 1137775"/>
                <a:gd name="connsiteX2" fmla="*/ 237513 w 1698171"/>
                <a:gd name="connsiteY2" fmla="*/ 174254 h 1137775"/>
                <a:gd name="connsiteX3" fmla="*/ 1108213 w 1698171"/>
                <a:gd name="connsiteY3" fmla="*/ 27139 h 1137775"/>
                <a:gd name="connsiteX4" fmla="*/ 1610539 w 1698171"/>
                <a:gd name="connsiteY4" fmla="*/ 820594 h 1137775"/>
                <a:gd name="connsiteX5" fmla="*/ 739218 w 1698171"/>
                <a:gd name="connsiteY5" fmla="*/ 1132993 h 1137775"/>
                <a:gd name="connsiteX6" fmla="*/ 495306 w 1698171"/>
                <a:gd name="connsiteY6" fmla="*/ 1279997 h 1137775"/>
                <a:gd name="connsiteX0" fmla="*/ 495404 w 1698635"/>
                <a:gd name="connsiteY0" fmla="*/ 1280014 h 1371454"/>
                <a:gd name="connsiteX1" fmla="*/ 431917 w 1698635"/>
                <a:gd name="connsiteY1" fmla="*/ 1064358 h 1371454"/>
                <a:gd name="connsiteX2" fmla="*/ 237611 w 1698635"/>
                <a:gd name="connsiteY2" fmla="*/ 174271 h 1371454"/>
                <a:gd name="connsiteX3" fmla="*/ 1108311 w 1698635"/>
                <a:gd name="connsiteY3" fmla="*/ 27156 h 1371454"/>
                <a:gd name="connsiteX4" fmla="*/ 1610637 w 1698635"/>
                <a:gd name="connsiteY4" fmla="*/ 820611 h 1371454"/>
                <a:gd name="connsiteX5" fmla="*/ 739316 w 1698635"/>
                <a:gd name="connsiteY5" fmla="*/ 1133010 h 1371454"/>
                <a:gd name="connsiteX6" fmla="*/ 586844 w 1698635"/>
                <a:gd name="connsiteY6" fmla="*/ 1371454 h 1371454"/>
                <a:gd name="connsiteX0" fmla="*/ 495404 w 1698635"/>
                <a:gd name="connsiteY0" fmla="*/ 1280014 h 1388873"/>
                <a:gd name="connsiteX1" fmla="*/ 431917 w 1698635"/>
                <a:gd name="connsiteY1" fmla="*/ 1064358 h 1388873"/>
                <a:gd name="connsiteX2" fmla="*/ 237611 w 1698635"/>
                <a:gd name="connsiteY2" fmla="*/ 174271 h 1388873"/>
                <a:gd name="connsiteX3" fmla="*/ 1108311 w 1698635"/>
                <a:gd name="connsiteY3" fmla="*/ 27156 h 1388873"/>
                <a:gd name="connsiteX4" fmla="*/ 1610637 w 1698635"/>
                <a:gd name="connsiteY4" fmla="*/ 820611 h 1388873"/>
                <a:gd name="connsiteX5" fmla="*/ 739316 w 1698635"/>
                <a:gd name="connsiteY5" fmla="*/ 1133010 h 1388873"/>
                <a:gd name="connsiteX6" fmla="*/ 453296 w 1698635"/>
                <a:gd name="connsiteY6" fmla="*/ 1388873 h 138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8635" h="1388873">
                  <a:moveTo>
                    <a:pt x="495404" y="1280014"/>
                  </a:moveTo>
                  <a:lnTo>
                    <a:pt x="431917" y="1064358"/>
                  </a:lnTo>
                  <a:cubicBezTo>
                    <a:pt x="-51580" y="881567"/>
                    <a:pt x="-147498" y="442181"/>
                    <a:pt x="237611" y="174271"/>
                  </a:cubicBezTo>
                  <a:cubicBezTo>
                    <a:pt x="462233" y="18008"/>
                    <a:pt x="799952" y="-39054"/>
                    <a:pt x="1108311" y="27156"/>
                  </a:cubicBezTo>
                  <a:cubicBezTo>
                    <a:pt x="1602426" y="133251"/>
                    <a:pt x="1840213" y="508849"/>
                    <a:pt x="1610637" y="820611"/>
                  </a:cubicBezTo>
                  <a:cubicBezTo>
                    <a:pt x="1449875" y="1038925"/>
                    <a:pt x="1099603" y="1164510"/>
                    <a:pt x="739316" y="1133010"/>
                  </a:cubicBezTo>
                  <a:cubicBezTo>
                    <a:pt x="658012" y="1182011"/>
                    <a:pt x="453296" y="1388873"/>
                    <a:pt x="453296" y="138887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39548" y="2214049"/>
              <a:ext cx="1852126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设计工具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4179435" y="2855261"/>
            <a:ext cx="422592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XMind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freemind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135892" y="3813213"/>
            <a:ext cx="422592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Schemaspy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DBExportDoc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715676" y="1154508"/>
            <a:ext cx="370989" cy="369332"/>
            <a:chOff x="3715656" y="1154507"/>
            <a:chExt cx="370989" cy="369331"/>
          </a:xfrm>
        </p:grpSpPr>
        <p:sp>
          <p:nvSpPr>
            <p:cNvPr id="19" name="椭圆 7"/>
            <p:cNvSpPr/>
            <p:nvPr/>
          </p:nvSpPr>
          <p:spPr>
            <a:xfrm rot="3929279">
              <a:off x="3727000" y="1159316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715656" y="1154507"/>
              <a:ext cx="370989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44689" y="2087440"/>
            <a:ext cx="370989" cy="369332"/>
            <a:chOff x="3744684" y="2087439"/>
            <a:chExt cx="370989" cy="369332"/>
          </a:xfrm>
        </p:grpSpPr>
        <p:sp>
          <p:nvSpPr>
            <p:cNvPr id="20" name="椭圆 7"/>
            <p:cNvSpPr/>
            <p:nvPr/>
          </p:nvSpPr>
          <p:spPr>
            <a:xfrm rot="3929279">
              <a:off x="3752399" y="2090752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744684" y="2087439"/>
              <a:ext cx="3709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730170" y="3001873"/>
            <a:ext cx="374576" cy="369332"/>
            <a:chOff x="3730170" y="3001839"/>
            <a:chExt cx="374576" cy="369331"/>
          </a:xfrm>
        </p:grpSpPr>
        <p:sp>
          <p:nvSpPr>
            <p:cNvPr id="21" name="椭圆 7"/>
            <p:cNvSpPr/>
            <p:nvPr/>
          </p:nvSpPr>
          <p:spPr>
            <a:xfrm rot="3929279">
              <a:off x="3752398" y="3005151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730170" y="3001839"/>
              <a:ext cx="370989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730170" y="3959782"/>
            <a:ext cx="387275" cy="369332"/>
            <a:chOff x="3730170" y="3959781"/>
            <a:chExt cx="387275" cy="369332"/>
          </a:xfrm>
        </p:grpSpPr>
        <p:sp>
          <p:nvSpPr>
            <p:cNvPr id="22" name="椭圆 7"/>
            <p:cNvSpPr/>
            <p:nvPr/>
          </p:nvSpPr>
          <p:spPr>
            <a:xfrm rot="3929279">
              <a:off x="3765097" y="3970351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730170" y="3959781"/>
              <a:ext cx="3709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 rot="194004">
            <a:off x="33859" y="9524"/>
            <a:ext cx="3260035" cy="595228"/>
            <a:chOff x="2824133" y="3422959"/>
            <a:chExt cx="3260035" cy="595228"/>
          </a:xfrm>
        </p:grpSpPr>
        <p:sp>
          <p:nvSpPr>
            <p:cNvPr id="43" name="任意多边形 42"/>
            <p:cNvSpPr/>
            <p:nvPr/>
          </p:nvSpPr>
          <p:spPr>
            <a:xfrm>
              <a:off x="2824133" y="3422959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21349957">
              <a:off x="4120274" y="3490182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工具箱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824384" y="3494967"/>
              <a:ext cx="405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4222978" y="2029597"/>
            <a:ext cx="422592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EA  Enterprise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Architect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、</a:t>
            </a: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visio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861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9" grpId="0"/>
      <p:bldP spid="30" grpId="0"/>
      <p:bldP spid="3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63801" y="2253109"/>
            <a:ext cx="1232867" cy="134515"/>
            <a:chOff x="2463800" y="2253085"/>
            <a:chExt cx="1232867" cy="134515"/>
          </a:xfrm>
        </p:grpSpPr>
        <p:sp>
          <p:nvSpPr>
            <p:cNvPr id="8" name="任意多边形 7"/>
            <p:cNvSpPr/>
            <p:nvPr/>
          </p:nvSpPr>
          <p:spPr>
            <a:xfrm>
              <a:off x="2463800" y="2324100"/>
              <a:ext cx="1181100" cy="63500"/>
            </a:xfrm>
            <a:custGeom>
              <a:avLst/>
              <a:gdLst>
                <a:gd name="connsiteX0" fmla="*/ 0 w 1181100"/>
                <a:gd name="connsiteY0" fmla="*/ 63500 h 63500"/>
                <a:gd name="connsiteX1" fmla="*/ 787400 w 1181100"/>
                <a:gd name="connsiteY1" fmla="*/ 25400 h 63500"/>
                <a:gd name="connsiteX2" fmla="*/ 1181100 w 1181100"/>
                <a:gd name="connsiteY2" fmla="*/ 0 h 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1100" h="63500">
                  <a:moveTo>
                    <a:pt x="0" y="63500"/>
                  </a:moveTo>
                  <a:lnTo>
                    <a:pt x="787400" y="25400"/>
                  </a:lnTo>
                  <a:cubicBezTo>
                    <a:pt x="984250" y="14817"/>
                    <a:pt x="1082675" y="7408"/>
                    <a:pt x="11811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18940462" flipH="1">
              <a:off x="3551524" y="2253085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425699" y="1293442"/>
            <a:ext cx="1199532" cy="929058"/>
            <a:chOff x="2425699" y="1293442"/>
            <a:chExt cx="1199532" cy="929058"/>
          </a:xfrm>
        </p:grpSpPr>
        <p:sp>
          <p:nvSpPr>
            <p:cNvPr id="3" name="任意多边形 2"/>
            <p:cNvSpPr/>
            <p:nvPr/>
          </p:nvSpPr>
          <p:spPr>
            <a:xfrm>
              <a:off x="2425699" y="1370012"/>
              <a:ext cx="1150143" cy="852488"/>
            </a:xfrm>
            <a:custGeom>
              <a:avLst/>
              <a:gdLst>
                <a:gd name="connsiteX0" fmla="*/ 0 w 1219200"/>
                <a:gd name="connsiteY0" fmla="*/ 847617 h 847617"/>
                <a:gd name="connsiteX1" fmla="*/ 342900 w 1219200"/>
                <a:gd name="connsiteY1" fmla="*/ 631717 h 847617"/>
                <a:gd name="connsiteX2" fmla="*/ 939800 w 1219200"/>
                <a:gd name="connsiteY2" fmla="*/ 85617 h 847617"/>
                <a:gd name="connsiteX3" fmla="*/ 1219200 w 1219200"/>
                <a:gd name="connsiteY3" fmla="*/ 9417 h 847617"/>
                <a:gd name="connsiteX0" fmla="*/ 0 w 1150143"/>
                <a:gd name="connsiteY0" fmla="*/ 859140 h 859140"/>
                <a:gd name="connsiteX1" fmla="*/ 342900 w 1150143"/>
                <a:gd name="connsiteY1" fmla="*/ 643240 h 859140"/>
                <a:gd name="connsiteX2" fmla="*/ 939800 w 1150143"/>
                <a:gd name="connsiteY2" fmla="*/ 97140 h 859140"/>
                <a:gd name="connsiteX3" fmla="*/ 1150143 w 1150143"/>
                <a:gd name="connsiteY3" fmla="*/ 6652 h 859140"/>
                <a:gd name="connsiteX0" fmla="*/ 0 w 1150143"/>
                <a:gd name="connsiteY0" fmla="*/ 852488 h 852488"/>
                <a:gd name="connsiteX1" fmla="*/ 342900 w 1150143"/>
                <a:gd name="connsiteY1" fmla="*/ 636588 h 852488"/>
                <a:gd name="connsiteX2" fmla="*/ 939800 w 1150143"/>
                <a:gd name="connsiteY2" fmla="*/ 90488 h 852488"/>
                <a:gd name="connsiteX3" fmla="*/ 1150143 w 1150143"/>
                <a:gd name="connsiteY3" fmla="*/ 0 h 852488"/>
                <a:gd name="connsiteX0" fmla="*/ 0 w 1150143"/>
                <a:gd name="connsiteY0" fmla="*/ 852488 h 852488"/>
                <a:gd name="connsiteX1" fmla="*/ 342900 w 1150143"/>
                <a:gd name="connsiteY1" fmla="*/ 636588 h 852488"/>
                <a:gd name="connsiteX2" fmla="*/ 939800 w 1150143"/>
                <a:gd name="connsiteY2" fmla="*/ 90488 h 852488"/>
                <a:gd name="connsiteX3" fmla="*/ 1150143 w 1150143"/>
                <a:gd name="connsiteY3" fmla="*/ 0 h 85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0143" h="852488">
                  <a:moveTo>
                    <a:pt x="0" y="852488"/>
                  </a:moveTo>
                  <a:cubicBezTo>
                    <a:pt x="93133" y="808038"/>
                    <a:pt x="186267" y="763588"/>
                    <a:pt x="342900" y="636588"/>
                  </a:cubicBezTo>
                  <a:cubicBezTo>
                    <a:pt x="499533" y="509588"/>
                    <a:pt x="805260" y="196586"/>
                    <a:pt x="939800" y="90488"/>
                  </a:cubicBezTo>
                  <a:cubicBezTo>
                    <a:pt x="1074340" y="-15610"/>
                    <a:pt x="1071562" y="7673"/>
                    <a:pt x="1150143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19703227" flipH="1">
              <a:off x="3480088" y="1293442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438400" y="2540000"/>
            <a:ext cx="1267792" cy="593850"/>
            <a:chOff x="2438400" y="2540000"/>
            <a:chExt cx="1267792" cy="593850"/>
          </a:xfrm>
        </p:grpSpPr>
        <p:sp>
          <p:nvSpPr>
            <p:cNvPr id="10" name="任意多边形 9"/>
            <p:cNvSpPr/>
            <p:nvPr/>
          </p:nvSpPr>
          <p:spPr>
            <a:xfrm>
              <a:off x="2438400" y="2540000"/>
              <a:ext cx="1219200" cy="558800"/>
            </a:xfrm>
            <a:custGeom>
              <a:avLst/>
              <a:gdLst>
                <a:gd name="connsiteX0" fmla="*/ 0 w 1219200"/>
                <a:gd name="connsiteY0" fmla="*/ 0 h 558800"/>
                <a:gd name="connsiteX1" fmla="*/ 342900 w 1219200"/>
                <a:gd name="connsiteY1" fmla="*/ 114300 h 558800"/>
                <a:gd name="connsiteX2" fmla="*/ 1219200 w 1219200"/>
                <a:gd name="connsiteY2" fmla="*/ 558800 h 5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" h="558800">
                  <a:moveTo>
                    <a:pt x="0" y="0"/>
                  </a:moveTo>
                  <a:cubicBezTo>
                    <a:pt x="69850" y="10583"/>
                    <a:pt x="139700" y="21167"/>
                    <a:pt x="342900" y="114300"/>
                  </a:cubicBezTo>
                  <a:cubicBezTo>
                    <a:pt x="546100" y="207433"/>
                    <a:pt x="1219200" y="558800"/>
                    <a:pt x="1219200" y="55880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 flipH="1">
              <a:off x="3561049" y="3000797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24100" y="2730524"/>
            <a:ext cx="1401142" cy="1303463"/>
            <a:chOff x="2324100" y="2730500"/>
            <a:chExt cx="1401142" cy="1303463"/>
          </a:xfrm>
        </p:grpSpPr>
        <p:sp>
          <p:nvSpPr>
            <p:cNvPr id="18" name="任意多边形 17"/>
            <p:cNvSpPr/>
            <p:nvPr/>
          </p:nvSpPr>
          <p:spPr>
            <a:xfrm>
              <a:off x="2324100" y="2730500"/>
              <a:ext cx="1333500" cy="1257300"/>
            </a:xfrm>
            <a:custGeom>
              <a:avLst/>
              <a:gdLst>
                <a:gd name="connsiteX0" fmla="*/ 0 w 1333500"/>
                <a:gd name="connsiteY0" fmla="*/ 0 h 1257300"/>
                <a:gd name="connsiteX1" fmla="*/ 609600 w 1333500"/>
                <a:gd name="connsiteY1" fmla="*/ 546100 h 1257300"/>
                <a:gd name="connsiteX2" fmla="*/ 1333500 w 1333500"/>
                <a:gd name="connsiteY2" fmla="*/ 125730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0" h="1257300">
                  <a:moveTo>
                    <a:pt x="0" y="0"/>
                  </a:moveTo>
                  <a:cubicBezTo>
                    <a:pt x="193675" y="168275"/>
                    <a:pt x="387350" y="336550"/>
                    <a:pt x="609600" y="546100"/>
                  </a:cubicBezTo>
                  <a:cubicBezTo>
                    <a:pt x="831850" y="755650"/>
                    <a:pt x="1082675" y="1006475"/>
                    <a:pt x="1333500" y="125730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rot="827472" flipH="1">
              <a:off x="3580099" y="3900910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5" name="Picture 3" descr="M:\1.[PPT]大合集\×2013-PPT强大素材库\PPT图片包\PNG图片包\12.3\ultimate_free_icon_set_128px\228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672" y="3143002"/>
            <a:ext cx="438398" cy="43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4222978" y="968413"/>
            <a:ext cx="422592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VirtualBox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39548" y="1930732"/>
            <a:ext cx="1852126" cy="1139162"/>
            <a:chOff x="739548" y="1930732"/>
            <a:chExt cx="1852126" cy="1139162"/>
          </a:xfrm>
        </p:grpSpPr>
        <p:sp>
          <p:nvSpPr>
            <p:cNvPr id="2" name="椭圆形标注 1"/>
            <p:cNvSpPr/>
            <p:nvPr/>
          </p:nvSpPr>
          <p:spPr>
            <a:xfrm>
              <a:off x="1034044" y="1930732"/>
              <a:ext cx="1393231" cy="1139162"/>
            </a:xfrm>
            <a:custGeom>
              <a:avLst/>
              <a:gdLst>
                <a:gd name="connsiteX0" fmla="*/ 495306 w 1698171"/>
                <a:gd name="connsiteY0" fmla="*/ 1279997 h 1137775"/>
                <a:gd name="connsiteX1" fmla="*/ 431819 w 1698171"/>
                <a:gd name="connsiteY1" fmla="*/ 1064341 h 1137775"/>
                <a:gd name="connsiteX2" fmla="*/ 237513 w 1698171"/>
                <a:gd name="connsiteY2" fmla="*/ 174254 h 1137775"/>
                <a:gd name="connsiteX3" fmla="*/ 1108213 w 1698171"/>
                <a:gd name="connsiteY3" fmla="*/ 27139 h 1137775"/>
                <a:gd name="connsiteX4" fmla="*/ 1610539 w 1698171"/>
                <a:gd name="connsiteY4" fmla="*/ 820594 h 1137775"/>
                <a:gd name="connsiteX5" fmla="*/ 739218 w 1698171"/>
                <a:gd name="connsiteY5" fmla="*/ 1132993 h 1137775"/>
                <a:gd name="connsiteX6" fmla="*/ 495306 w 1698171"/>
                <a:gd name="connsiteY6" fmla="*/ 1279997 h 1137775"/>
                <a:gd name="connsiteX0" fmla="*/ 495404 w 1698635"/>
                <a:gd name="connsiteY0" fmla="*/ 1280014 h 1371454"/>
                <a:gd name="connsiteX1" fmla="*/ 431917 w 1698635"/>
                <a:gd name="connsiteY1" fmla="*/ 1064358 h 1371454"/>
                <a:gd name="connsiteX2" fmla="*/ 237611 w 1698635"/>
                <a:gd name="connsiteY2" fmla="*/ 174271 h 1371454"/>
                <a:gd name="connsiteX3" fmla="*/ 1108311 w 1698635"/>
                <a:gd name="connsiteY3" fmla="*/ 27156 h 1371454"/>
                <a:gd name="connsiteX4" fmla="*/ 1610637 w 1698635"/>
                <a:gd name="connsiteY4" fmla="*/ 820611 h 1371454"/>
                <a:gd name="connsiteX5" fmla="*/ 739316 w 1698635"/>
                <a:gd name="connsiteY5" fmla="*/ 1133010 h 1371454"/>
                <a:gd name="connsiteX6" fmla="*/ 586844 w 1698635"/>
                <a:gd name="connsiteY6" fmla="*/ 1371454 h 1371454"/>
                <a:gd name="connsiteX0" fmla="*/ 495404 w 1698635"/>
                <a:gd name="connsiteY0" fmla="*/ 1280014 h 1388873"/>
                <a:gd name="connsiteX1" fmla="*/ 431917 w 1698635"/>
                <a:gd name="connsiteY1" fmla="*/ 1064358 h 1388873"/>
                <a:gd name="connsiteX2" fmla="*/ 237611 w 1698635"/>
                <a:gd name="connsiteY2" fmla="*/ 174271 h 1388873"/>
                <a:gd name="connsiteX3" fmla="*/ 1108311 w 1698635"/>
                <a:gd name="connsiteY3" fmla="*/ 27156 h 1388873"/>
                <a:gd name="connsiteX4" fmla="*/ 1610637 w 1698635"/>
                <a:gd name="connsiteY4" fmla="*/ 820611 h 1388873"/>
                <a:gd name="connsiteX5" fmla="*/ 739316 w 1698635"/>
                <a:gd name="connsiteY5" fmla="*/ 1133010 h 1388873"/>
                <a:gd name="connsiteX6" fmla="*/ 453296 w 1698635"/>
                <a:gd name="connsiteY6" fmla="*/ 1388873 h 138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8635" h="1388873">
                  <a:moveTo>
                    <a:pt x="495404" y="1280014"/>
                  </a:moveTo>
                  <a:lnTo>
                    <a:pt x="431917" y="1064358"/>
                  </a:lnTo>
                  <a:cubicBezTo>
                    <a:pt x="-51580" y="881567"/>
                    <a:pt x="-147498" y="442181"/>
                    <a:pt x="237611" y="174271"/>
                  </a:cubicBezTo>
                  <a:cubicBezTo>
                    <a:pt x="462233" y="18008"/>
                    <a:pt x="799952" y="-39054"/>
                    <a:pt x="1108311" y="27156"/>
                  </a:cubicBezTo>
                  <a:cubicBezTo>
                    <a:pt x="1602426" y="133251"/>
                    <a:pt x="1840213" y="508849"/>
                    <a:pt x="1610637" y="820611"/>
                  </a:cubicBezTo>
                  <a:cubicBezTo>
                    <a:pt x="1449875" y="1038925"/>
                    <a:pt x="1099603" y="1164510"/>
                    <a:pt x="739316" y="1133010"/>
                  </a:cubicBezTo>
                  <a:cubicBezTo>
                    <a:pt x="658012" y="1182011"/>
                    <a:pt x="453296" y="1388873"/>
                    <a:pt x="453296" y="138887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39548" y="2214049"/>
              <a:ext cx="1852126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虚拟化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4179435" y="2855261"/>
            <a:ext cx="422592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容器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135892" y="3813212"/>
            <a:ext cx="422592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715676" y="1154508"/>
            <a:ext cx="370989" cy="369332"/>
            <a:chOff x="3715656" y="1154507"/>
            <a:chExt cx="370989" cy="369331"/>
          </a:xfrm>
        </p:grpSpPr>
        <p:sp>
          <p:nvSpPr>
            <p:cNvPr id="19" name="椭圆 7"/>
            <p:cNvSpPr/>
            <p:nvPr/>
          </p:nvSpPr>
          <p:spPr>
            <a:xfrm rot="3929279">
              <a:off x="3727000" y="1159316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715656" y="1154507"/>
              <a:ext cx="370989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44689" y="2087440"/>
            <a:ext cx="370989" cy="369332"/>
            <a:chOff x="3744684" y="2087439"/>
            <a:chExt cx="370989" cy="369332"/>
          </a:xfrm>
        </p:grpSpPr>
        <p:sp>
          <p:nvSpPr>
            <p:cNvPr id="20" name="椭圆 7"/>
            <p:cNvSpPr/>
            <p:nvPr/>
          </p:nvSpPr>
          <p:spPr>
            <a:xfrm rot="3929279">
              <a:off x="3752399" y="2090752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744684" y="2087439"/>
              <a:ext cx="3709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730170" y="3001873"/>
            <a:ext cx="374576" cy="369332"/>
            <a:chOff x="3730170" y="3001839"/>
            <a:chExt cx="374576" cy="369331"/>
          </a:xfrm>
        </p:grpSpPr>
        <p:sp>
          <p:nvSpPr>
            <p:cNvPr id="21" name="椭圆 7"/>
            <p:cNvSpPr/>
            <p:nvPr/>
          </p:nvSpPr>
          <p:spPr>
            <a:xfrm rot="3929279">
              <a:off x="3752398" y="3005151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730170" y="3001839"/>
              <a:ext cx="370989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730170" y="3959782"/>
            <a:ext cx="387275" cy="369332"/>
            <a:chOff x="3730170" y="3959781"/>
            <a:chExt cx="387275" cy="369332"/>
          </a:xfrm>
        </p:grpSpPr>
        <p:sp>
          <p:nvSpPr>
            <p:cNvPr id="22" name="椭圆 7"/>
            <p:cNvSpPr/>
            <p:nvPr/>
          </p:nvSpPr>
          <p:spPr>
            <a:xfrm rot="3929279">
              <a:off x="3765097" y="3970351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730170" y="3959781"/>
              <a:ext cx="3709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 rot="194004">
            <a:off x="33859" y="9524"/>
            <a:ext cx="3260035" cy="595228"/>
            <a:chOff x="2824133" y="3422959"/>
            <a:chExt cx="3260035" cy="595228"/>
          </a:xfrm>
        </p:grpSpPr>
        <p:sp>
          <p:nvSpPr>
            <p:cNvPr id="43" name="任意多边形 42"/>
            <p:cNvSpPr/>
            <p:nvPr/>
          </p:nvSpPr>
          <p:spPr>
            <a:xfrm>
              <a:off x="2824133" y="3422959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21349957">
              <a:off x="4120274" y="3490182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工具箱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824384" y="3494967"/>
              <a:ext cx="405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4222978" y="2029597"/>
            <a:ext cx="422592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VMWare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943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9" grpId="0"/>
      <p:bldP spid="30" grpId="0"/>
      <p:bldP spid="3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63801" y="2253109"/>
            <a:ext cx="1232867" cy="134515"/>
            <a:chOff x="2463800" y="2253085"/>
            <a:chExt cx="1232867" cy="134515"/>
          </a:xfrm>
        </p:grpSpPr>
        <p:sp>
          <p:nvSpPr>
            <p:cNvPr id="8" name="任意多边形 7"/>
            <p:cNvSpPr/>
            <p:nvPr/>
          </p:nvSpPr>
          <p:spPr>
            <a:xfrm>
              <a:off x="2463800" y="2324100"/>
              <a:ext cx="1181100" cy="63500"/>
            </a:xfrm>
            <a:custGeom>
              <a:avLst/>
              <a:gdLst>
                <a:gd name="connsiteX0" fmla="*/ 0 w 1181100"/>
                <a:gd name="connsiteY0" fmla="*/ 63500 h 63500"/>
                <a:gd name="connsiteX1" fmla="*/ 787400 w 1181100"/>
                <a:gd name="connsiteY1" fmla="*/ 25400 h 63500"/>
                <a:gd name="connsiteX2" fmla="*/ 1181100 w 1181100"/>
                <a:gd name="connsiteY2" fmla="*/ 0 h 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1100" h="63500">
                  <a:moveTo>
                    <a:pt x="0" y="63500"/>
                  </a:moveTo>
                  <a:lnTo>
                    <a:pt x="787400" y="25400"/>
                  </a:lnTo>
                  <a:cubicBezTo>
                    <a:pt x="984250" y="14817"/>
                    <a:pt x="1082675" y="7408"/>
                    <a:pt x="11811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18940462" flipH="1">
              <a:off x="3551524" y="2253085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425699" y="1293442"/>
            <a:ext cx="1199532" cy="929058"/>
            <a:chOff x="2425699" y="1293442"/>
            <a:chExt cx="1199532" cy="929058"/>
          </a:xfrm>
        </p:grpSpPr>
        <p:sp>
          <p:nvSpPr>
            <p:cNvPr id="3" name="任意多边形 2"/>
            <p:cNvSpPr/>
            <p:nvPr/>
          </p:nvSpPr>
          <p:spPr>
            <a:xfrm>
              <a:off x="2425699" y="1370012"/>
              <a:ext cx="1150143" cy="852488"/>
            </a:xfrm>
            <a:custGeom>
              <a:avLst/>
              <a:gdLst>
                <a:gd name="connsiteX0" fmla="*/ 0 w 1219200"/>
                <a:gd name="connsiteY0" fmla="*/ 847617 h 847617"/>
                <a:gd name="connsiteX1" fmla="*/ 342900 w 1219200"/>
                <a:gd name="connsiteY1" fmla="*/ 631717 h 847617"/>
                <a:gd name="connsiteX2" fmla="*/ 939800 w 1219200"/>
                <a:gd name="connsiteY2" fmla="*/ 85617 h 847617"/>
                <a:gd name="connsiteX3" fmla="*/ 1219200 w 1219200"/>
                <a:gd name="connsiteY3" fmla="*/ 9417 h 847617"/>
                <a:gd name="connsiteX0" fmla="*/ 0 w 1150143"/>
                <a:gd name="connsiteY0" fmla="*/ 859140 h 859140"/>
                <a:gd name="connsiteX1" fmla="*/ 342900 w 1150143"/>
                <a:gd name="connsiteY1" fmla="*/ 643240 h 859140"/>
                <a:gd name="connsiteX2" fmla="*/ 939800 w 1150143"/>
                <a:gd name="connsiteY2" fmla="*/ 97140 h 859140"/>
                <a:gd name="connsiteX3" fmla="*/ 1150143 w 1150143"/>
                <a:gd name="connsiteY3" fmla="*/ 6652 h 859140"/>
                <a:gd name="connsiteX0" fmla="*/ 0 w 1150143"/>
                <a:gd name="connsiteY0" fmla="*/ 852488 h 852488"/>
                <a:gd name="connsiteX1" fmla="*/ 342900 w 1150143"/>
                <a:gd name="connsiteY1" fmla="*/ 636588 h 852488"/>
                <a:gd name="connsiteX2" fmla="*/ 939800 w 1150143"/>
                <a:gd name="connsiteY2" fmla="*/ 90488 h 852488"/>
                <a:gd name="connsiteX3" fmla="*/ 1150143 w 1150143"/>
                <a:gd name="connsiteY3" fmla="*/ 0 h 852488"/>
                <a:gd name="connsiteX0" fmla="*/ 0 w 1150143"/>
                <a:gd name="connsiteY0" fmla="*/ 852488 h 852488"/>
                <a:gd name="connsiteX1" fmla="*/ 342900 w 1150143"/>
                <a:gd name="connsiteY1" fmla="*/ 636588 h 852488"/>
                <a:gd name="connsiteX2" fmla="*/ 939800 w 1150143"/>
                <a:gd name="connsiteY2" fmla="*/ 90488 h 852488"/>
                <a:gd name="connsiteX3" fmla="*/ 1150143 w 1150143"/>
                <a:gd name="connsiteY3" fmla="*/ 0 h 85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0143" h="852488">
                  <a:moveTo>
                    <a:pt x="0" y="852488"/>
                  </a:moveTo>
                  <a:cubicBezTo>
                    <a:pt x="93133" y="808038"/>
                    <a:pt x="186267" y="763588"/>
                    <a:pt x="342900" y="636588"/>
                  </a:cubicBezTo>
                  <a:cubicBezTo>
                    <a:pt x="499533" y="509588"/>
                    <a:pt x="805260" y="196586"/>
                    <a:pt x="939800" y="90488"/>
                  </a:cubicBezTo>
                  <a:cubicBezTo>
                    <a:pt x="1074340" y="-15610"/>
                    <a:pt x="1071562" y="7673"/>
                    <a:pt x="1150143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19703227" flipH="1">
              <a:off x="3480088" y="1293442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438400" y="2540000"/>
            <a:ext cx="1267792" cy="593850"/>
            <a:chOff x="2438400" y="2540000"/>
            <a:chExt cx="1267792" cy="593850"/>
          </a:xfrm>
        </p:grpSpPr>
        <p:sp>
          <p:nvSpPr>
            <p:cNvPr id="10" name="任意多边形 9"/>
            <p:cNvSpPr/>
            <p:nvPr/>
          </p:nvSpPr>
          <p:spPr>
            <a:xfrm>
              <a:off x="2438400" y="2540000"/>
              <a:ext cx="1219200" cy="558800"/>
            </a:xfrm>
            <a:custGeom>
              <a:avLst/>
              <a:gdLst>
                <a:gd name="connsiteX0" fmla="*/ 0 w 1219200"/>
                <a:gd name="connsiteY0" fmla="*/ 0 h 558800"/>
                <a:gd name="connsiteX1" fmla="*/ 342900 w 1219200"/>
                <a:gd name="connsiteY1" fmla="*/ 114300 h 558800"/>
                <a:gd name="connsiteX2" fmla="*/ 1219200 w 1219200"/>
                <a:gd name="connsiteY2" fmla="*/ 558800 h 5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" h="558800">
                  <a:moveTo>
                    <a:pt x="0" y="0"/>
                  </a:moveTo>
                  <a:cubicBezTo>
                    <a:pt x="69850" y="10583"/>
                    <a:pt x="139700" y="21167"/>
                    <a:pt x="342900" y="114300"/>
                  </a:cubicBezTo>
                  <a:cubicBezTo>
                    <a:pt x="546100" y="207433"/>
                    <a:pt x="1219200" y="558800"/>
                    <a:pt x="1219200" y="55880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 flipH="1">
              <a:off x="3561049" y="3000797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24100" y="2730524"/>
            <a:ext cx="1401142" cy="1303463"/>
            <a:chOff x="2324100" y="2730500"/>
            <a:chExt cx="1401142" cy="1303463"/>
          </a:xfrm>
        </p:grpSpPr>
        <p:sp>
          <p:nvSpPr>
            <p:cNvPr id="18" name="任意多边形 17"/>
            <p:cNvSpPr/>
            <p:nvPr/>
          </p:nvSpPr>
          <p:spPr>
            <a:xfrm>
              <a:off x="2324100" y="2730500"/>
              <a:ext cx="1333500" cy="1257300"/>
            </a:xfrm>
            <a:custGeom>
              <a:avLst/>
              <a:gdLst>
                <a:gd name="connsiteX0" fmla="*/ 0 w 1333500"/>
                <a:gd name="connsiteY0" fmla="*/ 0 h 1257300"/>
                <a:gd name="connsiteX1" fmla="*/ 609600 w 1333500"/>
                <a:gd name="connsiteY1" fmla="*/ 546100 h 1257300"/>
                <a:gd name="connsiteX2" fmla="*/ 1333500 w 1333500"/>
                <a:gd name="connsiteY2" fmla="*/ 125730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0" h="1257300">
                  <a:moveTo>
                    <a:pt x="0" y="0"/>
                  </a:moveTo>
                  <a:cubicBezTo>
                    <a:pt x="193675" y="168275"/>
                    <a:pt x="387350" y="336550"/>
                    <a:pt x="609600" y="546100"/>
                  </a:cubicBezTo>
                  <a:cubicBezTo>
                    <a:pt x="831850" y="755650"/>
                    <a:pt x="1082675" y="1006475"/>
                    <a:pt x="1333500" y="125730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rot="827472" flipH="1">
              <a:off x="3580099" y="3900910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5" name="Picture 3" descr="M:\1.[PPT]大合集\×2013-PPT强大素材库\PPT图片包\PNG图片包\12.3\ultimate_free_icon_set_128px\228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672" y="3143002"/>
            <a:ext cx="438398" cy="43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4222978" y="968413"/>
            <a:ext cx="422592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格式化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39548" y="1930732"/>
            <a:ext cx="1852126" cy="1139162"/>
            <a:chOff x="739548" y="1930732"/>
            <a:chExt cx="1852126" cy="1139162"/>
          </a:xfrm>
        </p:grpSpPr>
        <p:sp>
          <p:nvSpPr>
            <p:cNvPr id="2" name="椭圆形标注 1"/>
            <p:cNvSpPr/>
            <p:nvPr/>
          </p:nvSpPr>
          <p:spPr>
            <a:xfrm>
              <a:off x="1034044" y="1930732"/>
              <a:ext cx="1393231" cy="1139162"/>
            </a:xfrm>
            <a:custGeom>
              <a:avLst/>
              <a:gdLst>
                <a:gd name="connsiteX0" fmla="*/ 495306 w 1698171"/>
                <a:gd name="connsiteY0" fmla="*/ 1279997 h 1137775"/>
                <a:gd name="connsiteX1" fmla="*/ 431819 w 1698171"/>
                <a:gd name="connsiteY1" fmla="*/ 1064341 h 1137775"/>
                <a:gd name="connsiteX2" fmla="*/ 237513 w 1698171"/>
                <a:gd name="connsiteY2" fmla="*/ 174254 h 1137775"/>
                <a:gd name="connsiteX3" fmla="*/ 1108213 w 1698171"/>
                <a:gd name="connsiteY3" fmla="*/ 27139 h 1137775"/>
                <a:gd name="connsiteX4" fmla="*/ 1610539 w 1698171"/>
                <a:gd name="connsiteY4" fmla="*/ 820594 h 1137775"/>
                <a:gd name="connsiteX5" fmla="*/ 739218 w 1698171"/>
                <a:gd name="connsiteY5" fmla="*/ 1132993 h 1137775"/>
                <a:gd name="connsiteX6" fmla="*/ 495306 w 1698171"/>
                <a:gd name="connsiteY6" fmla="*/ 1279997 h 1137775"/>
                <a:gd name="connsiteX0" fmla="*/ 495404 w 1698635"/>
                <a:gd name="connsiteY0" fmla="*/ 1280014 h 1371454"/>
                <a:gd name="connsiteX1" fmla="*/ 431917 w 1698635"/>
                <a:gd name="connsiteY1" fmla="*/ 1064358 h 1371454"/>
                <a:gd name="connsiteX2" fmla="*/ 237611 w 1698635"/>
                <a:gd name="connsiteY2" fmla="*/ 174271 h 1371454"/>
                <a:gd name="connsiteX3" fmla="*/ 1108311 w 1698635"/>
                <a:gd name="connsiteY3" fmla="*/ 27156 h 1371454"/>
                <a:gd name="connsiteX4" fmla="*/ 1610637 w 1698635"/>
                <a:gd name="connsiteY4" fmla="*/ 820611 h 1371454"/>
                <a:gd name="connsiteX5" fmla="*/ 739316 w 1698635"/>
                <a:gd name="connsiteY5" fmla="*/ 1133010 h 1371454"/>
                <a:gd name="connsiteX6" fmla="*/ 586844 w 1698635"/>
                <a:gd name="connsiteY6" fmla="*/ 1371454 h 1371454"/>
                <a:gd name="connsiteX0" fmla="*/ 495404 w 1698635"/>
                <a:gd name="connsiteY0" fmla="*/ 1280014 h 1388873"/>
                <a:gd name="connsiteX1" fmla="*/ 431917 w 1698635"/>
                <a:gd name="connsiteY1" fmla="*/ 1064358 h 1388873"/>
                <a:gd name="connsiteX2" fmla="*/ 237611 w 1698635"/>
                <a:gd name="connsiteY2" fmla="*/ 174271 h 1388873"/>
                <a:gd name="connsiteX3" fmla="*/ 1108311 w 1698635"/>
                <a:gd name="connsiteY3" fmla="*/ 27156 h 1388873"/>
                <a:gd name="connsiteX4" fmla="*/ 1610637 w 1698635"/>
                <a:gd name="connsiteY4" fmla="*/ 820611 h 1388873"/>
                <a:gd name="connsiteX5" fmla="*/ 739316 w 1698635"/>
                <a:gd name="connsiteY5" fmla="*/ 1133010 h 1388873"/>
                <a:gd name="connsiteX6" fmla="*/ 453296 w 1698635"/>
                <a:gd name="connsiteY6" fmla="*/ 1388873 h 138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8635" h="1388873">
                  <a:moveTo>
                    <a:pt x="495404" y="1280014"/>
                  </a:moveTo>
                  <a:lnTo>
                    <a:pt x="431917" y="1064358"/>
                  </a:lnTo>
                  <a:cubicBezTo>
                    <a:pt x="-51580" y="881567"/>
                    <a:pt x="-147498" y="442181"/>
                    <a:pt x="237611" y="174271"/>
                  </a:cubicBezTo>
                  <a:cubicBezTo>
                    <a:pt x="462233" y="18008"/>
                    <a:pt x="799952" y="-39054"/>
                    <a:pt x="1108311" y="27156"/>
                  </a:cubicBezTo>
                  <a:cubicBezTo>
                    <a:pt x="1602426" y="133251"/>
                    <a:pt x="1840213" y="508849"/>
                    <a:pt x="1610637" y="820611"/>
                  </a:cubicBezTo>
                  <a:cubicBezTo>
                    <a:pt x="1449875" y="1038925"/>
                    <a:pt x="1099603" y="1164510"/>
                    <a:pt x="739316" y="1133010"/>
                  </a:cubicBezTo>
                  <a:cubicBezTo>
                    <a:pt x="658012" y="1182011"/>
                    <a:pt x="453296" y="1388873"/>
                    <a:pt x="453296" y="138887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39548" y="2214049"/>
              <a:ext cx="1852126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在线工具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4179435" y="2855261"/>
            <a:ext cx="422592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扫描工具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135892" y="3813212"/>
            <a:ext cx="422592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715676" y="1154508"/>
            <a:ext cx="370989" cy="369332"/>
            <a:chOff x="3715656" y="1154507"/>
            <a:chExt cx="370989" cy="369331"/>
          </a:xfrm>
        </p:grpSpPr>
        <p:sp>
          <p:nvSpPr>
            <p:cNvPr id="19" name="椭圆 7"/>
            <p:cNvSpPr/>
            <p:nvPr/>
          </p:nvSpPr>
          <p:spPr>
            <a:xfrm rot="3929279">
              <a:off x="3727000" y="1159316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715656" y="1154507"/>
              <a:ext cx="370989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44689" y="2087440"/>
            <a:ext cx="370989" cy="369332"/>
            <a:chOff x="3744684" y="2087439"/>
            <a:chExt cx="370989" cy="369332"/>
          </a:xfrm>
        </p:grpSpPr>
        <p:sp>
          <p:nvSpPr>
            <p:cNvPr id="20" name="椭圆 7"/>
            <p:cNvSpPr/>
            <p:nvPr/>
          </p:nvSpPr>
          <p:spPr>
            <a:xfrm rot="3929279">
              <a:off x="3752399" y="2090752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744684" y="2087439"/>
              <a:ext cx="3709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730170" y="3001873"/>
            <a:ext cx="374576" cy="369332"/>
            <a:chOff x="3730170" y="3001839"/>
            <a:chExt cx="374576" cy="369331"/>
          </a:xfrm>
        </p:grpSpPr>
        <p:sp>
          <p:nvSpPr>
            <p:cNvPr id="21" name="椭圆 7"/>
            <p:cNvSpPr/>
            <p:nvPr/>
          </p:nvSpPr>
          <p:spPr>
            <a:xfrm rot="3929279">
              <a:off x="3752398" y="3005151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730170" y="3001839"/>
              <a:ext cx="370989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730170" y="3959782"/>
            <a:ext cx="387275" cy="369332"/>
            <a:chOff x="3730170" y="3959781"/>
            <a:chExt cx="387275" cy="369332"/>
          </a:xfrm>
        </p:grpSpPr>
        <p:sp>
          <p:nvSpPr>
            <p:cNvPr id="22" name="椭圆 7"/>
            <p:cNvSpPr/>
            <p:nvPr/>
          </p:nvSpPr>
          <p:spPr>
            <a:xfrm rot="3929279">
              <a:off x="3765097" y="3970351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730170" y="3959781"/>
              <a:ext cx="3709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 rot="194004">
            <a:off x="33859" y="9524"/>
            <a:ext cx="3260035" cy="595228"/>
            <a:chOff x="2824133" y="3422959"/>
            <a:chExt cx="3260035" cy="595228"/>
          </a:xfrm>
        </p:grpSpPr>
        <p:sp>
          <p:nvSpPr>
            <p:cNvPr id="43" name="任意多边形 42"/>
            <p:cNvSpPr/>
            <p:nvPr/>
          </p:nvSpPr>
          <p:spPr>
            <a:xfrm>
              <a:off x="2824133" y="3422959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21349957">
              <a:off x="4120274" y="3490182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工具箱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824384" y="3494967"/>
              <a:ext cx="405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4222978" y="2029597"/>
            <a:ext cx="422592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3" y="1454664"/>
            <a:ext cx="972502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矩形 38"/>
          <p:cNvSpPr/>
          <p:nvPr/>
        </p:nvSpPr>
        <p:spPr>
          <a:xfrm>
            <a:off x="4086665" y="122195"/>
            <a:ext cx="4225926" cy="4181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http://tool.oschina.net/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454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9" grpId="0"/>
      <p:bldP spid="30" grpId="0"/>
      <p:bldP spid="38" grpId="0"/>
      <p:bldP spid="3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63801" y="2253109"/>
            <a:ext cx="1232867" cy="134515"/>
            <a:chOff x="2463800" y="2253085"/>
            <a:chExt cx="1232867" cy="134515"/>
          </a:xfrm>
        </p:grpSpPr>
        <p:sp>
          <p:nvSpPr>
            <p:cNvPr id="8" name="任意多边形 7"/>
            <p:cNvSpPr/>
            <p:nvPr/>
          </p:nvSpPr>
          <p:spPr>
            <a:xfrm>
              <a:off x="2463800" y="2324100"/>
              <a:ext cx="1181100" cy="63500"/>
            </a:xfrm>
            <a:custGeom>
              <a:avLst/>
              <a:gdLst>
                <a:gd name="connsiteX0" fmla="*/ 0 w 1181100"/>
                <a:gd name="connsiteY0" fmla="*/ 63500 h 63500"/>
                <a:gd name="connsiteX1" fmla="*/ 787400 w 1181100"/>
                <a:gd name="connsiteY1" fmla="*/ 25400 h 63500"/>
                <a:gd name="connsiteX2" fmla="*/ 1181100 w 1181100"/>
                <a:gd name="connsiteY2" fmla="*/ 0 h 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1100" h="63500">
                  <a:moveTo>
                    <a:pt x="0" y="63500"/>
                  </a:moveTo>
                  <a:lnTo>
                    <a:pt x="787400" y="25400"/>
                  </a:lnTo>
                  <a:cubicBezTo>
                    <a:pt x="984250" y="14817"/>
                    <a:pt x="1082675" y="7408"/>
                    <a:pt x="11811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18940462" flipH="1">
              <a:off x="3551524" y="2253085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425699" y="1293442"/>
            <a:ext cx="1199532" cy="929058"/>
            <a:chOff x="2425699" y="1293442"/>
            <a:chExt cx="1199532" cy="929058"/>
          </a:xfrm>
        </p:grpSpPr>
        <p:sp>
          <p:nvSpPr>
            <p:cNvPr id="3" name="任意多边形 2"/>
            <p:cNvSpPr/>
            <p:nvPr/>
          </p:nvSpPr>
          <p:spPr>
            <a:xfrm>
              <a:off x="2425699" y="1370012"/>
              <a:ext cx="1150143" cy="852488"/>
            </a:xfrm>
            <a:custGeom>
              <a:avLst/>
              <a:gdLst>
                <a:gd name="connsiteX0" fmla="*/ 0 w 1219200"/>
                <a:gd name="connsiteY0" fmla="*/ 847617 h 847617"/>
                <a:gd name="connsiteX1" fmla="*/ 342900 w 1219200"/>
                <a:gd name="connsiteY1" fmla="*/ 631717 h 847617"/>
                <a:gd name="connsiteX2" fmla="*/ 939800 w 1219200"/>
                <a:gd name="connsiteY2" fmla="*/ 85617 h 847617"/>
                <a:gd name="connsiteX3" fmla="*/ 1219200 w 1219200"/>
                <a:gd name="connsiteY3" fmla="*/ 9417 h 847617"/>
                <a:gd name="connsiteX0" fmla="*/ 0 w 1150143"/>
                <a:gd name="connsiteY0" fmla="*/ 859140 h 859140"/>
                <a:gd name="connsiteX1" fmla="*/ 342900 w 1150143"/>
                <a:gd name="connsiteY1" fmla="*/ 643240 h 859140"/>
                <a:gd name="connsiteX2" fmla="*/ 939800 w 1150143"/>
                <a:gd name="connsiteY2" fmla="*/ 97140 h 859140"/>
                <a:gd name="connsiteX3" fmla="*/ 1150143 w 1150143"/>
                <a:gd name="connsiteY3" fmla="*/ 6652 h 859140"/>
                <a:gd name="connsiteX0" fmla="*/ 0 w 1150143"/>
                <a:gd name="connsiteY0" fmla="*/ 852488 h 852488"/>
                <a:gd name="connsiteX1" fmla="*/ 342900 w 1150143"/>
                <a:gd name="connsiteY1" fmla="*/ 636588 h 852488"/>
                <a:gd name="connsiteX2" fmla="*/ 939800 w 1150143"/>
                <a:gd name="connsiteY2" fmla="*/ 90488 h 852488"/>
                <a:gd name="connsiteX3" fmla="*/ 1150143 w 1150143"/>
                <a:gd name="connsiteY3" fmla="*/ 0 h 852488"/>
                <a:gd name="connsiteX0" fmla="*/ 0 w 1150143"/>
                <a:gd name="connsiteY0" fmla="*/ 852488 h 852488"/>
                <a:gd name="connsiteX1" fmla="*/ 342900 w 1150143"/>
                <a:gd name="connsiteY1" fmla="*/ 636588 h 852488"/>
                <a:gd name="connsiteX2" fmla="*/ 939800 w 1150143"/>
                <a:gd name="connsiteY2" fmla="*/ 90488 h 852488"/>
                <a:gd name="connsiteX3" fmla="*/ 1150143 w 1150143"/>
                <a:gd name="connsiteY3" fmla="*/ 0 h 85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0143" h="852488">
                  <a:moveTo>
                    <a:pt x="0" y="852488"/>
                  </a:moveTo>
                  <a:cubicBezTo>
                    <a:pt x="93133" y="808038"/>
                    <a:pt x="186267" y="763588"/>
                    <a:pt x="342900" y="636588"/>
                  </a:cubicBezTo>
                  <a:cubicBezTo>
                    <a:pt x="499533" y="509588"/>
                    <a:pt x="805260" y="196586"/>
                    <a:pt x="939800" y="90488"/>
                  </a:cubicBezTo>
                  <a:cubicBezTo>
                    <a:pt x="1074340" y="-15610"/>
                    <a:pt x="1071562" y="7673"/>
                    <a:pt x="1150143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19703227" flipH="1">
              <a:off x="3480088" y="1293442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438400" y="2540000"/>
            <a:ext cx="1267792" cy="593850"/>
            <a:chOff x="2438400" y="2540000"/>
            <a:chExt cx="1267792" cy="593850"/>
          </a:xfrm>
        </p:grpSpPr>
        <p:sp>
          <p:nvSpPr>
            <p:cNvPr id="10" name="任意多边形 9"/>
            <p:cNvSpPr/>
            <p:nvPr/>
          </p:nvSpPr>
          <p:spPr>
            <a:xfrm>
              <a:off x="2438400" y="2540000"/>
              <a:ext cx="1219200" cy="558800"/>
            </a:xfrm>
            <a:custGeom>
              <a:avLst/>
              <a:gdLst>
                <a:gd name="connsiteX0" fmla="*/ 0 w 1219200"/>
                <a:gd name="connsiteY0" fmla="*/ 0 h 558800"/>
                <a:gd name="connsiteX1" fmla="*/ 342900 w 1219200"/>
                <a:gd name="connsiteY1" fmla="*/ 114300 h 558800"/>
                <a:gd name="connsiteX2" fmla="*/ 1219200 w 1219200"/>
                <a:gd name="connsiteY2" fmla="*/ 558800 h 5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" h="558800">
                  <a:moveTo>
                    <a:pt x="0" y="0"/>
                  </a:moveTo>
                  <a:cubicBezTo>
                    <a:pt x="69850" y="10583"/>
                    <a:pt x="139700" y="21167"/>
                    <a:pt x="342900" y="114300"/>
                  </a:cubicBezTo>
                  <a:cubicBezTo>
                    <a:pt x="546100" y="207433"/>
                    <a:pt x="1219200" y="558800"/>
                    <a:pt x="1219200" y="55880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 flipH="1">
              <a:off x="3561049" y="3000797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24100" y="2730524"/>
            <a:ext cx="1401142" cy="1303463"/>
            <a:chOff x="2324100" y="2730500"/>
            <a:chExt cx="1401142" cy="1303463"/>
          </a:xfrm>
        </p:grpSpPr>
        <p:sp>
          <p:nvSpPr>
            <p:cNvPr id="18" name="任意多边形 17"/>
            <p:cNvSpPr/>
            <p:nvPr/>
          </p:nvSpPr>
          <p:spPr>
            <a:xfrm>
              <a:off x="2324100" y="2730500"/>
              <a:ext cx="1333500" cy="1257300"/>
            </a:xfrm>
            <a:custGeom>
              <a:avLst/>
              <a:gdLst>
                <a:gd name="connsiteX0" fmla="*/ 0 w 1333500"/>
                <a:gd name="connsiteY0" fmla="*/ 0 h 1257300"/>
                <a:gd name="connsiteX1" fmla="*/ 609600 w 1333500"/>
                <a:gd name="connsiteY1" fmla="*/ 546100 h 1257300"/>
                <a:gd name="connsiteX2" fmla="*/ 1333500 w 1333500"/>
                <a:gd name="connsiteY2" fmla="*/ 125730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0" h="1257300">
                  <a:moveTo>
                    <a:pt x="0" y="0"/>
                  </a:moveTo>
                  <a:cubicBezTo>
                    <a:pt x="193675" y="168275"/>
                    <a:pt x="387350" y="336550"/>
                    <a:pt x="609600" y="546100"/>
                  </a:cubicBezTo>
                  <a:cubicBezTo>
                    <a:pt x="831850" y="755650"/>
                    <a:pt x="1082675" y="1006475"/>
                    <a:pt x="1333500" y="125730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rot="827472" flipH="1">
              <a:off x="3580099" y="3900910"/>
              <a:ext cx="145143" cy="133053"/>
            </a:xfrm>
            <a:custGeom>
              <a:avLst/>
              <a:gdLst>
                <a:gd name="connsiteX0" fmla="*/ 88331 w 146388"/>
                <a:gd name="connsiteY0" fmla="*/ 0 h 199434"/>
                <a:gd name="connsiteX1" fmla="*/ 1245 w 146388"/>
                <a:gd name="connsiteY1" fmla="*/ 188686 h 199434"/>
                <a:gd name="connsiteX2" fmla="*/ 146388 w 146388"/>
                <a:gd name="connsiteY2" fmla="*/ 159657 h 199434"/>
                <a:gd name="connsiteX0" fmla="*/ 88331 w 146388"/>
                <a:gd name="connsiteY0" fmla="*/ 0 h 188686"/>
                <a:gd name="connsiteX1" fmla="*/ 1245 w 146388"/>
                <a:gd name="connsiteY1" fmla="*/ 188686 h 188686"/>
                <a:gd name="connsiteX2" fmla="*/ 146388 w 146388"/>
                <a:gd name="connsiteY2" fmla="*/ 159657 h 188686"/>
                <a:gd name="connsiteX0" fmla="*/ 87086 w 145143"/>
                <a:gd name="connsiteY0" fmla="*/ 0 h 188686"/>
                <a:gd name="connsiteX1" fmla="*/ 0 w 145143"/>
                <a:gd name="connsiteY1" fmla="*/ 188686 h 188686"/>
                <a:gd name="connsiteX2" fmla="*/ 145143 w 145143"/>
                <a:gd name="connsiteY2" fmla="*/ 159657 h 18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3" h="188686">
                  <a:moveTo>
                    <a:pt x="87086" y="0"/>
                  </a:moveTo>
                  <a:lnTo>
                    <a:pt x="0" y="188686"/>
                  </a:lnTo>
                  <a:lnTo>
                    <a:pt x="145143" y="15965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5" name="Picture 3" descr="M:\1.[PPT]大合集\×2013-PPT强大素材库\PPT图片包\PNG图片包\12.3\ultimate_free_icon_set_128px\228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672" y="3143002"/>
            <a:ext cx="438398" cy="43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4222978" y="968413"/>
            <a:ext cx="422592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翻墙浏览器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39548" y="1930732"/>
            <a:ext cx="1852126" cy="1139162"/>
            <a:chOff x="739548" y="1930732"/>
            <a:chExt cx="1852126" cy="1139162"/>
          </a:xfrm>
        </p:grpSpPr>
        <p:sp>
          <p:nvSpPr>
            <p:cNvPr id="2" name="椭圆形标注 1"/>
            <p:cNvSpPr/>
            <p:nvPr/>
          </p:nvSpPr>
          <p:spPr>
            <a:xfrm>
              <a:off x="1034044" y="1930732"/>
              <a:ext cx="1393231" cy="1139162"/>
            </a:xfrm>
            <a:custGeom>
              <a:avLst/>
              <a:gdLst>
                <a:gd name="connsiteX0" fmla="*/ 495306 w 1698171"/>
                <a:gd name="connsiteY0" fmla="*/ 1279997 h 1137775"/>
                <a:gd name="connsiteX1" fmla="*/ 431819 w 1698171"/>
                <a:gd name="connsiteY1" fmla="*/ 1064341 h 1137775"/>
                <a:gd name="connsiteX2" fmla="*/ 237513 w 1698171"/>
                <a:gd name="connsiteY2" fmla="*/ 174254 h 1137775"/>
                <a:gd name="connsiteX3" fmla="*/ 1108213 w 1698171"/>
                <a:gd name="connsiteY3" fmla="*/ 27139 h 1137775"/>
                <a:gd name="connsiteX4" fmla="*/ 1610539 w 1698171"/>
                <a:gd name="connsiteY4" fmla="*/ 820594 h 1137775"/>
                <a:gd name="connsiteX5" fmla="*/ 739218 w 1698171"/>
                <a:gd name="connsiteY5" fmla="*/ 1132993 h 1137775"/>
                <a:gd name="connsiteX6" fmla="*/ 495306 w 1698171"/>
                <a:gd name="connsiteY6" fmla="*/ 1279997 h 1137775"/>
                <a:gd name="connsiteX0" fmla="*/ 495404 w 1698635"/>
                <a:gd name="connsiteY0" fmla="*/ 1280014 h 1371454"/>
                <a:gd name="connsiteX1" fmla="*/ 431917 w 1698635"/>
                <a:gd name="connsiteY1" fmla="*/ 1064358 h 1371454"/>
                <a:gd name="connsiteX2" fmla="*/ 237611 w 1698635"/>
                <a:gd name="connsiteY2" fmla="*/ 174271 h 1371454"/>
                <a:gd name="connsiteX3" fmla="*/ 1108311 w 1698635"/>
                <a:gd name="connsiteY3" fmla="*/ 27156 h 1371454"/>
                <a:gd name="connsiteX4" fmla="*/ 1610637 w 1698635"/>
                <a:gd name="connsiteY4" fmla="*/ 820611 h 1371454"/>
                <a:gd name="connsiteX5" fmla="*/ 739316 w 1698635"/>
                <a:gd name="connsiteY5" fmla="*/ 1133010 h 1371454"/>
                <a:gd name="connsiteX6" fmla="*/ 586844 w 1698635"/>
                <a:gd name="connsiteY6" fmla="*/ 1371454 h 1371454"/>
                <a:gd name="connsiteX0" fmla="*/ 495404 w 1698635"/>
                <a:gd name="connsiteY0" fmla="*/ 1280014 h 1388873"/>
                <a:gd name="connsiteX1" fmla="*/ 431917 w 1698635"/>
                <a:gd name="connsiteY1" fmla="*/ 1064358 h 1388873"/>
                <a:gd name="connsiteX2" fmla="*/ 237611 w 1698635"/>
                <a:gd name="connsiteY2" fmla="*/ 174271 h 1388873"/>
                <a:gd name="connsiteX3" fmla="*/ 1108311 w 1698635"/>
                <a:gd name="connsiteY3" fmla="*/ 27156 h 1388873"/>
                <a:gd name="connsiteX4" fmla="*/ 1610637 w 1698635"/>
                <a:gd name="connsiteY4" fmla="*/ 820611 h 1388873"/>
                <a:gd name="connsiteX5" fmla="*/ 739316 w 1698635"/>
                <a:gd name="connsiteY5" fmla="*/ 1133010 h 1388873"/>
                <a:gd name="connsiteX6" fmla="*/ 453296 w 1698635"/>
                <a:gd name="connsiteY6" fmla="*/ 1388873 h 138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8635" h="1388873">
                  <a:moveTo>
                    <a:pt x="495404" y="1280014"/>
                  </a:moveTo>
                  <a:lnTo>
                    <a:pt x="431917" y="1064358"/>
                  </a:lnTo>
                  <a:cubicBezTo>
                    <a:pt x="-51580" y="881567"/>
                    <a:pt x="-147498" y="442181"/>
                    <a:pt x="237611" y="174271"/>
                  </a:cubicBezTo>
                  <a:cubicBezTo>
                    <a:pt x="462233" y="18008"/>
                    <a:pt x="799952" y="-39054"/>
                    <a:pt x="1108311" y="27156"/>
                  </a:cubicBezTo>
                  <a:cubicBezTo>
                    <a:pt x="1602426" y="133251"/>
                    <a:pt x="1840213" y="508849"/>
                    <a:pt x="1610637" y="820611"/>
                  </a:cubicBezTo>
                  <a:cubicBezTo>
                    <a:pt x="1449875" y="1038925"/>
                    <a:pt x="1099603" y="1164510"/>
                    <a:pt x="739316" y="1133010"/>
                  </a:cubicBezTo>
                  <a:cubicBezTo>
                    <a:pt x="658012" y="1182011"/>
                    <a:pt x="453296" y="1388873"/>
                    <a:pt x="453296" y="1388873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39548" y="2214049"/>
              <a:ext cx="1852126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翻墙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4179435" y="2855261"/>
            <a:ext cx="422592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Go 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agent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135892" y="3813212"/>
            <a:ext cx="422592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Hosts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freeget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715676" y="1154508"/>
            <a:ext cx="370989" cy="369332"/>
            <a:chOff x="3715656" y="1154507"/>
            <a:chExt cx="370989" cy="369331"/>
          </a:xfrm>
        </p:grpSpPr>
        <p:sp>
          <p:nvSpPr>
            <p:cNvPr id="19" name="椭圆 7"/>
            <p:cNvSpPr/>
            <p:nvPr/>
          </p:nvSpPr>
          <p:spPr>
            <a:xfrm rot="3929279">
              <a:off x="3727000" y="1159316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715656" y="1154507"/>
              <a:ext cx="370989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44689" y="2087440"/>
            <a:ext cx="370989" cy="369332"/>
            <a:chOff x="3744684" y="2087439"/>
            <a:chExt cx="370989" cy="369332"/>
          </a:xfrm>
        </p:grpSpPr>
        <p:sp>
          <p:nvSpPr>
            <p:cNvPr id="20" name="椭圆 7"/>
            <p:cNvSpPr/>
            <p:nvPr/>
          </p:nvSpPr>
          <p:spPr>
            <a:xfrm rot="3929279">
              <a:off x="3752399" y="2090752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744684" y="2087439"/>
              <a:ext cx="3709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730170" y="3001873"/>
            <a:ext cx="374576" cy="369332"/>
            <a:chOff x="3730170" y="3001839"/>
            <a:chExt cx="374576" cy="369331"/>
          </a:xfrm>
        </p:grpSpPr>
        <p:sp>
          <p:nvSpPr>
            <p:cNvPr id="21" name="椭圆 7"/>
            <p:cNvSpPr/>
            <p:nvPr/>
          </p:nvSpPr>
          <p:spPr>
            <a:xfrm rot="3929279">
              <a:off x="3752398" y="3005151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730170" y="3001839"/>
              <a:ext cx="370989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730170" y="3959782"/>
            <a:ext cx="387275" cy="369332"/>
            <a:chOff x="3730170" y="3959781"/>
            <a:chExt cx="387275" cy="369332"/>
          </a:xfrm>
        </p:grpSpPr>
        <p:sp>
          <p:nvSpPr>
            <p:cNvPr id="22" name="椭圆 7"/>
            <p:cNvSpPr/>
            <p:nvPr/>
          </p:nvSpPr>
          <p:spPr>
            <a:xfrm rot="3929279">
              <a:off x="3765097" y="3970351"/>
              <a:ext cx="352348" cy="352348"/>
            </a:xfrm>
            <a:custGeom>
              <a:avLst/>
              <a:gdLst>
                <a:gd name="connsiteX0" fmla="*/ 0 w 508272"/>
                <a:gd name="connsiteY0" fmla="*/ 254136 h 508272"/>
                <a:gd name="connsiteX1" fmla="*/ 254136 w 508272"/>
                <a:gd name="connsiteY1" fmla="*/ 0 h 508272"/>
                <a:gd name="connsiteX2" fmla="*/ 508272 w 508272"/>
                <a:gd name="connsiteY2" fmla="*/ 254136 h 508272"/>
                <a:gd name="connsiteX3" fmla="*/ 254136 w 508272"/>
                <a:gd name="connsiteY3" fmla="*/ 508272 h 508272"/>
                <a:gd name="connsiteX4" fmla="*/ 0 w 508272"/>
                <a:gd name="connsiteY4" fmla="*/ 254136 h 508272"/>
                <a:gd name="connsiteX0" fmla="*/ 254136 w 508272"/>
                <a:gd name="connsiteY0" fmla="*/ 0 h 508272"/>
                <a:gd name="connsiteX1" fmla="*/ 508272 w 508272"/>
                <a:gd name="connsiteY1" fmla="*/ 254136 h 508272"/>
                <a:gd name="connsiteX2" fmla="*/ 254136 w 508272"/>
                <a:gd name="connsiteY2" fmla="*/ 508272 h 508272"/>
                <a:gd name="connsiteX3" fmla="*/ 0 w 508272"/>
                <a:gd name="connsiteY3" fmla="*/ 254136 h 508272"/>
                <a:gd name="connsiteX4" fmla="*/ 345576 w 508272"/>
                <a:gd name="connsiteY4" fmla="*/ 91440 h 50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72" h="508272">
                  <a:moveTo>
                    <a:pt x="254136" y="0"/>
                  </a:moveTo>
                  <a:cubicBezTo>
                    <a:pt x="394491" y="0"/>
                    <a:pt x="508272" y="113781"/>
                    <a:pt x="508272" y="254136"/>
                  </a:cubicBezTo>
                  <a:cubicBezTo>
                    <a:pt x="508272" y="394491"/>
                    <a:pt x="394491" y="508272"/>
                    <a:pt x="254136" y="508272"/>
                  </a:cubicBezTo>
                  <a:cubicBezTo>
                    <a:pt x="113781" y="508272"/>
                    <a:pt x="0" y="394491"/>
                    <a:pt x="0" y="254136"/>
                  </a:cubicBezTo>
                  <a:cubicBezTo>
                    <a:pt x="0" y="113781"/>
                    <a:pt x="113781" y="0"/>
                    <a:pt x="345576" y="9144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730170" y="3959781"/>
              <a:ext cx="3709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2D2D2D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b="1" dirty="0">
                <a:solidFill>
                  <a:srgbClr val="2D2D2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 rot="194004">
            <a:off x="33859" y="9524"/>
            <a:ext cx="3260035" cy="595228"/>
            <a:chOff x="2824133" y="3422959"/>
            <a:chExt cx="3260035" cy="595228"/>
          </a:xfrm>
        </p:grpSpPr>
        <p:sp>
          <p:nvSpPr>
            <p:cNvPr id="43" name="任意多边形 42"/>
            <p:cNvSpPr/>
            <p:nvPr/>
          </p:nvSpPr>
          <p:spPr>
            <a:xfrm>
              <a:off x="2824133" y="3422959"/>
              <a:ext cx="3260035" cy="529173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21349957">
              <a:off x="4120274" y="3490182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工具箱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824384" y="3494967"/>
              <a:ext cx="405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4222978" y="2029597"/>
            <a:ext cx="422592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VPN Gate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21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9" grpId="0"/>
      <p:bldP spid="30" grpId="0"/>
      <p:bldP spid="3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8" cy="5143500"/>
          </a:xfrm>
        </p:spPr>
      </p:pic>
      <p:sp>
        <p:nvSpPr>
          <p:cNvPr id="2" name="TextBox 1"/>
          <p:cNvSpPr txBox="1"/>
          <p:nvPr/>
        </p:nvSpPr>
        <p:spPr>
          <a:xfrm>
            <a:off x="539552" y="1146873"/>
            <a:ext cx="1159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把生命浪费在美好的事物</a:t>
            </a:r>
            <a:r>
              <a:rPr lang="zh-CN" altLang="en-US" dirty="0" smtClean="0">
                <a:solidFill>
                  <a:srgbClr val="FFC000"/>
                </a:solidFill>
              </a:rPr>
              <a:t>上</a:t>
            </a:r>
            <a:endParaRPr lang="en-US" altLang="zh-CN" dirty="0" smtClean="0">
              <a:solidFill>
                <a:srgbClr val="FFC000"/>
              </a:solidFill>
            </a:endParaRPr>
          </a:p>
          <a:p>
            <a:r>
              <a:rPr lang="zh-CN" altLang="en-US" b="1" dirty="0" smtClean="0">
                <a:solidFill>
                  <a:srgbClr val="FFC000"/>
                </a:solidFill>
              </a:rPr>
              <a:t>把</a:t>
            </a:r>
            <a:r>
              <a:rPr lang="zh-CN" altLang="en-US" b="1" dirty="0">
                <a:solidFill>
                  <a:srgbClr val="FFC000"/>
                </a:solidFill>
              </a:rPr>
              <a:t>时间浪费在美好的事物上 </a:t>
            </a:r>
            <a:r>
              <a:rPr lang="zh-CN" altLang="en-US" b="1" dirty="0" smtClean="0">
                <a:solidFill>
                  <a:srgbClr val="FFC000"/>
                </a:solidFill>
              </a:rPr>
              <a:t>，</a:t>
            </a:r>
            <a:r>
              <a:rPr lang="zh-CN" altLang="en-US" b="1" dirty="0">
                <a:solidFill>
                  <a:srgbClr val="FFC000"/>
                </a:solidFill>
              </a:rPr>
              <a:t>就是和喜欢的一切在一起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-129540" y="164712"/>
            <a:ext cx="9144000" cy="508453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  <a:outerShdw blurRad="12700" dist="254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以上，可能有对的</a:t>
            </a:r>
            <a:endParaRPr lang="zh-CN" altLang="en-US" sz="4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745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>
            <a:off x="2924175" y="2745335"/>
            <a:ext cx="3295650" cy="96067"/>
          </a:xfrm>
          <a:custGeom>
            <a:avLst/>
            <a:gdLst>
              <a:gd name="connsiteX0" fmla="*/ 0 w 3295650"/>
              <a:gd name="connsiteY0" fmla="*/ 38100 h 96067"/>
              <a:gd name="connsiteX1" fmla="*/ 400050 w 3295650"/>
              <a:gd name="connsiteY1" fmla="*/ 95250 h 96067"/>
              <a:gd name="connsiteX2" fmla="*/ 1276350 w 3295650"/>
              <a:gd name="connsiteY2" fmla="*/ 0 h 96067"/>
              <a:gd name="connsiteX3" fmla="*/ 2419350 w 3295650"/>
              <a:gd name="connsiteY3" fmla="*/ 95250 h 96067"/>
              <a:gd name="connsiteX4" fmla="*/ 3295650 w 3295650"/>
              <a:gd name="connsiteY4" fmla="*/ 19050 h 9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5650" h="96067">
                <a:moveTo>
                  <a:pt x="0" y="38100"/>
                </a:moveTo>
                <a:cubicBezTo>
                  <a:pt x="93662" y="69850"/>
                  <a:pt x="187325" y="101600"/>
                  <a:pt x="400050" y="95250"/>
                </a:cubicBezTo>
                <a:cubicBezTo>
                  <a:pt x="612775" y="88900"/>
                  <a:pt x="939800" y="0"/>
                  <a:pt x="1276350" y="0"/>
                </a:cubicBezTo>
                <a:cubicBezTo>
                  <a:pt x="1612900" y="0"/>
                  <a:pt x="2082800" y="92075"/>
                  <a:pt x="2419350" y="95250"/>
                </a:cubicBezTo>
                <a:cubicBezTo>
                  <a:pt x="2755900" y="98425"/>
                  <a:pt x="3025775" y="58737"/>
                  <a:pt x="3295650" y="1905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07928" y="1531642"/>
            <a:ext cx="1735379" cy="1236590"/>
            <a:chOff x="1862030" y="1491630"/>
            <a:chExt cx="1809869" cy="1289670"/>
          </a:xfrm>
        </p:grpSpPr>
        <p:sp>
          <p:nvSpPr>
            <p:cNvPr id="13" name="椭圆 7"/>
            <p:cNvSpPr/>
            <p:nvPr/>
          </p:nvSpPr>
          <p:spPr>
            <a:xfrm>
              <a:off x="1862030" y="1491630"/>
              <a:ext cx="1809869" cy="1148700"/>
            </a:xfrm>
            <a:custGeom>
              <a:avLst/>
              <a:gdLst>
                <a:gd name="connsiteX0" fmla="*/ 0 w 1800200"/>
                <a:gd name="connsiteY0" fmla="*/ 540060 h 1080120"/>
                <a:gd name="connsiteX1" fmla="*/ 900100 w 1800200"/>
                <a:gd name="connsiteY1" fmla="*/ 0 h 1080120"/>
                <a:gd name="connsiteX2" fmla="*/ 1800200 w 1800200"/>
                <a:gd name="connsiteY2" fmla="*/ 540060 h 1080120"/>
                <a:gd name="connsiteX3" fmla="*/ 900100 w 1800200"/>
                <a:gd name="connsiteY3" fmla="*/ 1080120 h 1080120"/>
                <a:gd name="connsiteX4" fmla="*/ 0 w 1800200"/>
                <a:gd name="connsiteY4" fmla="*/ 540060 h 1080120"/>
                <a:gd name="connsiteX0" fmla="*/ 900100 w 1800200"/>
                <a:gd name="connsiteY0" fmla="*/ 1080120 h 1171560"/>
                <a:gd name="connsiteX1" fmla="*/ 0 w 1800200"/>
                <a:gd name="connsiteY1" fmla="*/ 540060 h 1171560"/>
                <a:gd name="connsiteX2" fmla="*/ 900100 w 1800200"/>
                <a:gd name="connsiteY2" fmla="*/ 0 h 1171560"/>
                <a:gd name="connsiteX3" fmla="*/ 1800200 w 1800200"/>
                <a:gd name="connsiteY3" fmla="*/ 540060 h 1171560"/>
                <a:gd name="connsiteX4" fmla="*/ 991540 w 1800200"/>
                <a:gd name="connsiteY4" fmla="*/ 1171560 h 1171560"/>
                <a:gd name="connsiteX0" fmla="*/ 900100 w 1800200"/>
                <a:gd name="connsiteY0" fmla="*/ 1080120 h 1148700"/>
                <a:gd name="connsiteX1" fmla="*/ 0 w 1800200"/>
                <a:gd name="connsiteY1" fmla="*/ 540060 h 1148700"/>
                <a:gd name="connsiteX2" fmla="*/ 900100 w 1800200"/>
                <a:gd name="connsiteY2" fmla="*/ 0 h 1148700"/>
                <a:gd name="connsiteX3" fmla="*/ 1800200 w 1800200"/>
                <a:gd name="connsiteY3" fmla="*/ 540060 h 1148700"/>
                <a:gd name="connsiteX4" fmla="*/ 991540 w 1800200"/>
                <a:gd name="connsiteY4" fmla="*/ 1148700 h 1148700"/>
                <a:gd name="connsiteX0" fmla="*/ 909769 w 1809869"/>
                <a:gd name="connsiteY0" fmla="*/ 1080120 h 1148700"/>
                <a:gd name="connsiteX1" fmla="*/ 462069 w 1809869"/>
                <a:gd name="connsiteY1" fmla="*/ 1003920 h 1148700"/>
                <a:gd name="connsiteX2" fmla="*/ 9669 w 1809869"/>
                <a:gd name="connsiteY2" fmla="*/ 540060 h 1148700"/>
                <a:gd name="connsiteX3" fmla="*/ 909769 w 1809869"/>
                <a:gd name="connsiteY3" fmla="*/ 0 h 1148700"/>
                <a:gd name="connsiteX4" fmla="*/ 1809869 w 1809869"/>
                <a:gd name="connsiteY4" fmla="*/ 540060 h 1148700"/>
                <a:gd name="connsiteX5" fmla="*/ 1001209 w 1809869"/>
                <a:gd name="connsiteY5" fmla="*/ 1148700 h 114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869" h="1148700">
                  <a:moveTo>
                    <a:pt x="909769" y="1080120"/>
                  </a:moveTo>
                  <a:cubicBezTo>
                    <a:pt x="835152" y="1067420"/>
                    <a:pt x="612086" y="1093930"/>
                    <a:pt x="462069" y="1003920"/>
                  </a:cubicBezTo>
                  <a:cubicBezTo>
                    <a:pt x="312052" y="913910"/>
                    <a:pt x="-64948" y="707380"/>
                    <a:pt x="9669" y="540060"/>
                  </a:cubicBezTo>
                  <a:cubicBezTo>
                    <a:pt x="84286" y="372740"/>
                    <a:pt x="412657" y="0"/>
                    <a:pt x="909769" y="0"/>
                  </a:cubicBezTo>
                  <a:cubicBezTo>
                    <a:pt x="1406881" y="0"/>
                    <a:pt x="1809869" y="241793"/>
                    <a:pt x="1809869" y="540060"/>
                  </a:cubicBezTo>
                  <a:cubicBezTo>
                    <a:pt x="1809869" y="838327"/>
                    <a:pt x="1406881" y="1057260"/>
                    <a:pt x="1001209" y="114870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2655094" y="2564130"/>
              <a:ext cx="228123" cy="217170"/>
            </a:xfrm>
            <a:custGeom>
              <a:avLst/>
              <a:gdLst>
                <a:gd name="connsiteX0" fmla="*/ 0 w 182880"/>
                <a:gd name="connsiteY0" fmla="*/ 0 h 198120"/>
                <a:gd name="connsiteX1" fmla="*/ 137160 w 182880"/>
                <a:gd name="connsiteY1" fmla="*/ 198120 h 198120"/>
                <a:gd name="connsiteX2" fmla="*/ 182880 w 182880"/>
                <a:gd name="connsiteY2" fmla="*/ 53340 h 198120"/>
                <a:gd name="connsiteX0" fmla="*/ 0 w 216217"/>
                <a:gd name="connsiteY0" fmla="*/ 0 h 198120"/>
                <a:gd name="connsiteX1" fmla="*/ 137160 w 216217"/>
                <a:gd name="connsiteY1" fmla="*/ 198120 h 198120"/>
                <a:gd name="connsiteX2" fmla="*/ 216217 w 216217"/>
                <a:gd name="connsiteY2" fmla="*/ 43815 h 198120"/>
                <a:gd name="connsiteX0" fmla="*/ 0 w 228123"/>
                <a:gd name="connsiteY0" fmla="*/ 0 h 217170"/>
                <a:gd name="connsiteX1" fmla="*/ 149066 w 228123"/>
                <a:gd name="connsiteY1" fmla="*/ 217170 h 217170"/>
                <a:gd name="connsiteX2" fmla="*/ 228123 w 228123"/>
                <a:gd name="connsiteY2" fmla="*/ 62865 h 2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123" h="217170">
                  <a:moveTo>
                    <a:pt x="0" y="0"/>
                  </a:moveTo>
                  <a:lnTo>
                    <a:pt x="149066" y="217170"/>
                  </a:lnTo>
                  <a:lnTo>
                    <a:pt x="228123" y="62865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47850" y="1809750"/>
            <a:ext cx="161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谢  谢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86150" y="2238703"/>
            <a:ext cx="247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汇报完毕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25244" y="3050923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欢迎各产品、系统接入积分</a:t>
            </a:r>
          </a:p>
        </p:txBody>
      </p:sp>
    </p:spTree>
    <p:extLst>
      <p:ext uri="{BB962C8B-B14F-4D97-AF65-F5344CB8AC3E}">
        <p14:creationId xmlns:p14="http://schemas.microsoft.com/office/powerpoint/2010/main" val="288528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积分名称级别结构图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714348" y="1660916"/>
            <a:ext cx="7715304" cy="5357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积分名称级别</a:t>
            </a:r>
            <a:r>
              <a:rPr lang="en-US" altLang="zh-CN" dirty="0" smtClean="0">
                <a:solidFill>
                  <a:srgbClr val="002060"/>
                </a:solidFill>
              </a:rPr>
              <a:t>【</a:t>
            </a:r>
            <a:r>
              <a:rPr lang="zh-CN" altLang="en-US" dirty="0" smtClean="0">
                <a:solidFill>
                  <a:srgbClr val="002060"/>
                </a:solidFill>
              </a:rPr>
              <a:t>经验或荣誉</a:t>
            </a:r>
            <a:r>
              <a:rPr lang="en-US" altLang="zh-CN" dirty="0" smtClean="0">
                <a:solidFill>
                  <a:srgbClr val="002060"/>
                </a:solidFill>
              </a:rPr>
              <a:t>】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14348" y="2357438"/>
            <a:ext cx="2214578" cy="5357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1</a:t>
            </a:r>
            <a:r>
              <a:rPr lang="zh-CN" altLang="en-US" dirty="0" smtClean="0">
                <a:solidFill>
                  <a:srgbClr val="002060"/>
                </a:solidFill>
              </a:rPr>
              <a:t>级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357554" y="2357438"/>
            <a:ext cx="2286016" cy="5357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2</a:t>
            </a:r>
            <a:r>
              <a:rPr lang="zh-CN" altLang="en-US" dirty="0" smtClean="0">
                <a:solidFill>
                  <a:srgbClr val="002060"/>
                </a:solidFill>
              </a:rPr>
              <a:t>级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000760" y="2357438"/>
            <a:ext cx="2286016" cy="5357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3</a:t>
            </a:r>
            <a:r>
              <a:rPr lang="zh-CN" altLang="en-US" dirty="0" smtClean="0">
                <a:solidFill>
                  <a:srgbClr val="002060"/>
                </a:solidFill>
              </a:rPr>
              <a:t>级（大师）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85786" y="3321851"/>
            <a:ext cx="1285884" cy="5357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2060"/>
                </a:solidFill>
              </a:rPr>
              <a:t>翻样</a:t>
            </a:r>
            <a:r>
              <a:rPr lang="zh-CN" altLang="en-US" dirty="0" smtClean="0">
                <a:solidFill>
                  <a:srgbClr val="002060"/>
                </a:solidFill>
              </a:rPr>
              <a:t>达人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85984" y="3321851"/>
            <a:ext cx="1500198" cy="5357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最多求助哥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929058" y="3321851"/>
            <a:ext cx="1500198" cy="5357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最多求助姐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500694" y="3321851"/>
            <a:ext cx="1428760" cy="5357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大财主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072330" y="3321851"/>
            <a:ext cx="1428760" cy="5357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最能分享者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14348" y="3964793"/>
            <a:ext cx="1500198" cy="5357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乐于助人哥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357422" y="3964793"/>
            <a:ext cx="1500198" cy="5357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乐于助人姐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14" name="图片 13"/>
          <p:cNvPicPr/>
          <p:nvPr/>
        </p:nvPicPr>
        <p:blipFill>
          <a:blip r:embed="rId2"/>
          <a:stretch>
            <a:fillRect/>
          </a:stretch>
        </p:blipFill>
        <p:spPr>
          <a:xfrm>
            <a:off x="3857620" y="962025"/>
            <a:ext cx="527431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7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pattFill prst="ltUpDiag">
          <a:fgClr>
            <a:schemeClr val="tx1">
              <a:lumMod val="50000"/>
              <a:lumOff val="50000"/>
            </a:schemeClr>
          </a:fgClr>
          <a:bgClr>
            <a:schemeClr val="bg1"/>
          </a:bgClr>
        </a:pattFill>
        <a:ln>
          <a:solidFill>
            <a:srgbClr val="737373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2800" b="1" smtClean="0">
            <a:solidFill>
              <a:srgbClr val="737373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pattFill prst="ltUpDiag">
          <a:fgClr>
            <a:schemeClr val="tx1">
              <a:lumMod val="50000"/>
              <a:lumOff val="50000"/>
            </a:schemeClr>
          </a:fgClr>
          <a:bgClr>
            <a:schemeClr val="bg1"/>
          </a:bgClr>
        </a:pattFill>
        <a:ln>
          <a:solidFill>
            <a:srgbClr val="737373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2800" b="1" smtClean="0">
            <a:solidFill>
              <a:srgbClr val="737373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3767</Words>
  <Application>Microsoft Office PowerPoint</Application>
  <PresentationFormat>全屏显示(16:9)</PresentationFormat>
  <Paragraphs>656</Paragraphs>
  <Slides>87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87</vt:i4>
      </vt:variant>
    </vt:vector>
  </HeadingPairs>
  <TitlesOfParts>
    <vt:vector size="100" baseType="lpstr">
      <vt:lpstr>Arial</vt:lpstr>
      <vt:lpstr>宋体</vt:lpstr>
      <vt:lpstr>微软雅黑</vt:lpstr>
      <vt:lpstr>方正正大黑简体</vt:lpstr>
      <vt:lpstr>Calibri</vt:lpstr>
      <vt:lpstr>Wingdings</vt:lpstr>
      <vt:lpstr>幼圆</vt:lpstr>
      <vt:lpstr>Office 主题</vt:lpstr>
      <vt:lpstr>1_Office 主题</vt:lpstr>
      <vt:lpstr>2_Office 主题</vt:lpstr>
      <vt:lpstr>3_Office 主题</vt:lpstr>
      <vt:lpstr>Office 主题​​</vt:lpstr>
      <vt:lpstr>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积分商业价值表现图</vt:lpstr>
      <vt:lpstr>积分系统的整体结构</vt:lpstr>
      <vt:lpstr>积分名称级别结构图</vt:lpstr>
      <vt:lpstr>积分获取方式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并发难点在哪</vt:lpstr>
      <vt:lpstr>PowerPoint 演示文稿</vt:lpstr>
      <vt:lpstr>CAS</vt:lpstr>
      <vt:lpstr>CAS存款例子</vt:lpstr>
      <vt:lpstr>无锁队列</vt:lpstr>
      <vt:lpstr>canal无锁队列</vt:lpstr>
      <vt:lpstr>AKKA 分布式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采集代理设计</vt:lpstr>
      <vt:lpstr>PowerPoint 演示文稿</vt:lpstr>
      <vt:lpstr>PowerPoint 演示文稿</vt:lpstr>
      <vt:lpstr>PowerPoint 演示文稿</vt:lpstr>
      <vt:lpstr>PowerPoint 演示文稿</vt:lpstr>
      <vt:lpstr>3 产品端接入流程</vt:lpstr>
      <vt:lpstr>产品埋点过程</vt:lpstr>
      <vt:lpstr>数据库设计</vt:lpstr>
      <vt:lpstr>数据库开发过程</vt:lpstr>
      <vt:lpstr>PowerPoint 演示文稿</vt:lpstr>
      <vt:lpstr>PowerPoint 演示文稿</vt:lpstr>
      <vt:lpstr>明确业务对象及关联关系</vt:lpstr>
      <vt:lpstr>安全检查产品</vt:lpstr>
      <vt:lpstr>积分的ER图</vt:lpstr>
      <vt:lpstr>PowerPoint 演示文稿</vt:lpstr>
      <vt:lpstr>PowerPoint 演示文稿</vt:lpstr>
      <vt:lpstr>PowerPoint 演示文稿</vt:lpstr>
      <vt:lpstr>开发</vt:lpstr>
      <vt:lpstr>PowerPoint 演示文稿</vt:lpstr>
      <vt:lpstr>这都是生成的方法</vt:lpstr>
      <vt:lpstr>PowerPoint 演示文稿</vt:lpstr>
      <vt:lpstr>PowerPoint 演示文稿</vt:lpstr>
      <vt:lpstr>SQL注入</vt:lpstr>
      <vt:lpstr>表达式引擎jexl </vt:lpstr>
      <vt:lpstr>PowerPoint 演示文稿</vt:lpstr>
      <vt:lpstr>排名汇总规则</vt:lpstr>
      <vt:lpstr>横表纵表—最新数据表</vt:lpstr>
      <vt:lpstr>性能优化</vt:lpstr>
      <vt:lpstr>缓存</vt:lpstr>
      <vt:lpstr>单例</vt:lpstr>
      <vt:lpstr>内存溢出分析案例.弯路</vt:lpstr>
      <vt:lpstr>其他成果</vt:lpstr>
      <vt:lpstr>PowerPoint 演示文稿</vt:lpstr>
      <vt:lpstr>工具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</dc:creator>
  <cp:lastModifiedBy>1G-0-09  潘洪亮</cp:lastModifiedBy>
  <cp:revision>655</cp:revision>
  <dcterms:modified xsi:type="dcterms:W3CDTF">2016-03-14T03:08:07Z</dcterms:modified>
</cp:coreProperties>
</file>